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431" r:id="rId5"/>
    <p:sldId id="437" r:id="rId6"/>
    <p:sldId id="432" r:id="rId7"/>
    <p:sldId id="436" r:id="rId8"/>
    <p:sldId id="439" r:id="rId9"/>
    <p:sldId id="440" r:id="rId10"/>
    <p:sldId id="441" r:id="rId11"/>
    <p:sldId id="458" r:id="rId12"/>
    <p:sldId id="459" r:id="rId13"/>
    <p:sldId id="460" r:id="rId14"/>
    <p:sldId id="510" r:id="rId15"/>
    <p:sldId id="442" r:id="rId16"/>
    <p:sldId id="447" r:id="rId17"/>
    <p:sldId id="449" r:id="rId18"/>
    <p:sldId id="472" r:id="rId19"/>
    <p:sldId id="500" r:id="rId20"/>
    <p:sldId id="497" r:id="rId21"/>
    <p:sldId id="498" r:id="rId22"/>
    <p:sldId id="499" r:id="rId23"/>
    <p:sldId id="501" r:id="rId24"/>
    <p:sldId id="452" r:id="rId25"/>
    <p:sldId id="470" r:id="rId26"/>
    <p:sldId id="453" r:id="rId27"/>
    <p:sldId id="444" r:id="rId28"/>
    <p:sldId id="478" r:id="rId29"/>
    <p:sldId id="480" r:id="rId30"/>
    <p:sldId id="503" r:id="rId31"/>
    <p:sldId id="445" r:id="rId32"/>
    <p:sldId id="479" r:id="rId33"/>
    <p:sldId id="485" r:id="rId34"/>
    <p:sldId id="451" r:id="rId35"/>
    <p:sldId id="450" r:id="rId36"/>
    <p:sldId id="509" r:id="rId37"/>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9" userDrawn="1">
          <p15:clr>
            <a:srgbClr val="A4A3A4"/>
          </p15:clr>
        </p15:guide>
        <p15:guide id="2" pos="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1"/>
    <a:srgbClr val="00E266"/>
    <a:srgbClr val="4CD4A5"/>
    <a:srgbClr val="D9BD64"/>
    <a:srgbClr val="000000"/>
    <a:srgbClr val="C0336A"/>
    <a:srgbClr val="1E3572"/>
    <a:srgbClr val="1B2F64"/>
    <a:srgbClr val="172853"/>
    <a:srgbClr val="2441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2BDFE-28F8-4595-BAA7-31C76C016FAC}" v="25" dt="2020-03-25T23:26:36.0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1" autoAdjust="0"/>
    <p:restoredTop sz="69182" autoAdjust="0"/>
  </p:normalViewPr>
  <p:slideViewPr>
    <p:cSldViewPr snapToGrid="0" snapToObjects="1">
      <p:cViewPr varScale="1">
        <p:scale>
          <a:sx n="56" d="100"/>
          <a:sy n="56" d="100"/>
        </p:scale>
        <p:origin x="888" y="38"/>
      </p:cViewPr>
      <p:guideLst>
        <p:guide orient="horz" pos="4179"/>
        <p:guide pos="560"/>
      </p:guideLst>
    </p:cSldViewPr>
  </p:slideViewPr>
  <p:notesTextViewPr>
    <p:cViewPr>
      <p:scale>
        <a:sx n="100" d="100"/>
        <a:sy n="100" d="100"/>
      </p:scale>
      <p:origin x="0" y="0"/>
    </p:cViewPr>
  </p:notesTextViewPr>
  <p:sorterViewPr>
    <p:cViewPr>
      <p:scale>
        <a:sx n="66" d="100"/>
        <a:sy n="66" d="100"/>
      </p:scale>
      <p:origin x="0" y="16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iter, J.P. de (RtH)" userId="0c7ebdf9-bec9-4cd1-b75d-1cf3300f439f" providerId="ADAL" clId="{2D82BDFE-28F8-4595-BAA7-31C76C016FAC}"/>
    <pc:docChg chg="undo custSel addSld delSld modSld sldOrd">
      <pc:chgData name="Ruiter, J.P. de (RtH)" userId="0c7ebdf9-bec9-4cd1-b75d-1cf3300f439f" providerId="ADAL" clId="{2D82BDFE-28F8-4595-BAA7-31C76C016FAC}" dt="2020-03-25T23:37:48.392" v="1342" actId="47"/>
      <pc:docMkLst>
        <pc:docMk/>
      </pc:docMkLst>
      <pc:sldChg chg="modSp">
        <pc:chgData name="Ruiter, J.P. de (RtH)" userId="0c7ebdf9-bec9-4cd1-b75d-1cf3300f439f" providerId="ADAL" clId="{2D82BDFE-28F8-4595-BAA7-31C76C016FAC}" dt="2020-03-25T22:14:53.272" v="84" actId="20577"/>
        <pc:sldMkLst>
          <pc:docMk/>
          <pc:sldMk cId="512522162" sldId="437"/>
        </pc:sldMkLst>
        <pc:spChg chg="mod">
          <ac:chgData name="Ruiter, J.P. de (RtH)" userId="0c7ebdf9-bec9-4cd1-b75d-1cf3300f439f" providerId="ADAL" clId="{2D82BDFE-28F8-4595-BAA7-31C76C016FAC}" dt="2020-03-25T22:14:40.632" v="80" actId="20577"/>
          <ac:spMkLst>
            <pc:docMk/>
            <pc:sldMk cId="512522162" sldId="437"/>
            <ac:spMk id="6" creationId="{00000000-0000-0000-0000-000000000000}"/>
          </ac:spMkLst>
        </pc:spChg>
        <pc:spChg chg="mod">
          <ac:chgData name="Ruiter, J.P. de (RtH)" userId="0c7ebdf9-bec9-4cd1-b75d-1cf3300f439f" providerId="ADAL" clId="{2D82BDFE-28F8-4595-BAA7-31C76C016FAC}" dt="2020-03-25T22:14:45.796" v="82" actId="20577"/>
          <ac:spMkLst>
            <pc:docMk/>
            <pc:sldMk cId="512522162" sldId="437"/>
            <ac:spMk id="7" creationId="{00000000-0000-0000-0000-000000000000}"/>
          </ac:spMkLst>
        </pc:spChg>
        <pc:spChg chg="mod">
          <ac:chgData name="Ruiter, J.P. de (RtH)" userId="0c7ebdf9-bec9-4cd1-b75d-1cf3300f439f" providerId="ADAL" clId="{2D82BDFE-28F8-4595-BAA7-31C76C016FAC}" dt="2020-03-25T22:14:48.181" v="83" actId="20577"/>
          <ac:spMkLst>
            <pc:docMk/>
            <pc:sldMk cId="512522162" sldId="437"/>
            <ac:spMk id="8" creationId="{00000000-0000-0000-0000-000000000000}"/>
          </ac:spMkLst>
        </pc:spChg>
        <pc:spChg chg="mod">
          <ac:chgData name="Ruiter, J.P. de (RtH)" userId="0c7ebdf9-bec9-4cd1-b75d-1cf3300f439f" providerId="ADAL" clId="{2D82BDFE-28F8-4595-BAA7-31C76C016FAC}" dt="2020-03-25T22:14:53.272" v="84" actId="20577"/>
          <ac:spMkLst>
            <pc:docMk/>
            <pc:sldMk cId="512522162" sldId="437"/>
            <ac:spMk id="10" creationId="{00000000-0000-0000-0000-000000000000}"/>
          </ac:spMkLst>
        </pc:spChg>
        <pc:spChg chg="mod">
          <ac:chgData name="Ruiter, J.P. de (RtH)" userId="0c7ebdf9-bec9-4cd1-b75d-1cf3300f439f" providerId="ADAL" clId="{2D82BDFE-28F8-4595-BAA7-31C76C016FAC}" dt="2020-03-25T22:14:43.028" v="81" actId="20577"/>
          <ac:spMkLst>
            <pc:docMk/>
            <pc:sldMk cId="512522162" sldId="437"/>
            <ac:spMk id="11" creationId="{00000000-0000-0000-0000-000000000000}"/>
          </ac:spMkLst>
        </pc:spChg>
      </pc:sldChg>
      <pc:sldChg chg="del">
        <pc:chgData name="Ruiter, J.P. de (RtH)" userId="0c7ebdf9-bec9-4cd1-b75d-1cf3300f439f" providerId="ADAL" clId="{2D82BDFE-28F8-4595-BAA7-31C76C016FAC}" dt="2020-03-25T20:04:14.751" v="1" actId="47"/>
        <pc:sldMkLst>
          <pc:docMk/>
          <pc:sldMk cId="3019551796" sldId="438"/>
        </pc:sldMkLst>
      </pc:sldChg>
      <pc:sldChg chg="del">
        <pc:chgData name="Ruiter, J.P. de (RtH)" userId="0c7ebdf9-bec9-4cd1-b75d-1cf3300f439f" providerId="ADAL" clId="{2D82BDFE-28F8-4595-BAA7-31C76C016FAC}" dt="2020-03-25T23:37:48.392" v="1342" actId="47"/>
        <pc:sldMkLst>
          <pc:docMk/>
          <pc:sldMk cId="2270570000" sldId="443"/>
        </pc:sldMkLst>
      </pc:sldChg>
      <pc:sldChg chg="del">
        <pc:chgData name="Ruiter, J.P. de (RtH)" userId="0c7ebdf9-bec9-4cd1-b75d-1cf3300f439f" providerId="ADAL" clId="{2D82BDFE-28F8-4595-BAA7-31C76C016FAC}" dt="2020-03-25T22:41:27.070" v="299" actId="47"/>
        <pc:sldMkLst>
          <pc:docMk/>
          <pc:sldMk cId="696116972" sldId="446"/>
        </pc:sldMkLst>
      </pc:sldChg>
      <pc:sldChg chg="del">
        <pc:chgData name="Ruiter, J.P. de (RtH)" userId="0c7ebdf9-bec9-4cd1-b75d-1cf3300f439f" providerId="ADAL" clId="{2D82BDFE-28F8-4595-BAA7-31C76C016FAC}" dt="2020-03-25T22:58:42.322" v="1131" actId="47"/>
        <pc:sldMkLst>
          <pc:docMk/>
          <pc:sldMk cId="1732169171" sldId="455"/>
        </pc:sldMkLst>
      </pc:sldChg>
      <pc:sldChg chg="del">
        <pc:chgData name="Ruiter, J.P. de (RtH)" userId="0c7ebdf9-bec9-4cd1-b75d-1cf3300f439f" providerId="ADAL" clId="{2D82BDFE-28F8-4595-BAA7-31C76C016FAC}" dt="2020-03-25T22:40:05.415" v="298" actId="47"/>
        <pc:sldMkLst>
          <pc:docMk/>
          <pc:sldMk cId="3320062791" sldId="456"/>
        </pc:sldMkLst>
      </pc:sldChg>
      <pc:sldChg chg="del">
        <pc:chgData name="Ruiter, J.P. de (RtH)" userId="0c7ebdf9-bec9-4cd1-b75d-1cf3300f439f" providerId="ADAL" clId="{2D82BDFE-28F8-4595-BAA7-31C76C016FAC}" dt="2020-03-25T22:58:40.885" v="1130" actId="47"/>
        <pc:sldMkLst>
          <pc:docMk/>
          <pc:sldMk cId="2778328478" sldId="457"/>
        </pc:sldMkLst>
      </pc:sldChg>
      <pc:sldChg chg="addSp modSp">
        <pc:chgData name="Ruiter, J.P. de (RtH)" userId="0c7ebdf9-bec9-4cd1-b75d-1cf3300f439f" providerId="ADAL" clId="{2D82BDFE-28F8-4595-BAA7-31C76C016FAC}" dt="2020-03-25T22:39:44.703" v="297" actId="1076"/>
        <pc:sldMkLst>
          <pc:docMk/>
          <pc:sldMk cId="1133759371" sldId="460"/>
        </pc:sldMkLst>
        <pc:spChg chg="add mod">
          <ac:chgData name="Ruiter, J.P. de (RtH)" userId="0c7ebdf9-bec9-4cd1-b75d-1cf3300f439f" providerId="ADAL" clId="{2D82BDFE-28F8-4595-BAA7-31C76C016FAC}" dt="2020-03-25T22:39:44.703" v="297" actId="1076"/>
          <ac:spMkLst>
            <pc:docMk/>
            <pc:sldMk cId="1133759371" sldId="460"/>
            <ac:spMk id="4" creationId="{C6D73DB3-8B72-4449-8D2A-DD133C4F56A8}"/>
          </ac:spMkLst>
        </pc:spChg>
        <pc:spChg chg="add mod">
          <ac:chgData name="Ruiter, J.P. de (RtH)" userId="0c7ebdf9-bec9-4cd1-b75d-1cf3300f439f" providerId="ADAL" clId="{2D82BDFE-28F8-4595-BAA7-31C76C016FAC}" dt="2020-03-25T22:39:35.741" v="295" actId="14100"/>
          <ac:spMkLst>
            <pc:docMk/>
            <pc:sldMk cId="1133759371" sldId="460"/>
            <ac:spMk id="5" creationId="{ECB318ED-807B-4DE3-A51F-C6493357456D}"/>
          </ac:spMkLst>
        </pc:spChg>
        <pc:picChg chg="mod">
          <ac:chgData name="Ruiter, J.P. de (RtH)" userId="0c7ebdf9-bec9-4cd1-b75d-1cf3300f439f" providerId="ADAL" clId="{2D82BDFE-28F8-4595-BAA7-31C76C016FAC}" dt="2020-03-25T22:39:38.997" v="296" actId="1076"/>
          <ac:picMkLst>
            <pc:docMk/>
            <pc:sldMk cId="1133759371" sldId="460"/>
            <ac:picMk id="3" creationId="{00000000-0000-0000-0000-000000000000}"/>
          </ac:picMkLst>
        </pc:picChg>
      </pc:sldChg>
      <pc:sldChg chg="del">
        <pc:chgData name="Ruiter, J.P. de (RtH)" userId="0c7ebdf9-bec9-4cd1-b75d-1cf3300f439f" providerId="ADAL" clId="{2D82BDFE-28F8-4595-BAA7-31C76C016FAC}" dt="2020-03-25T22:32:19.201" v="85" actId="47"/>
        <pc:sldMkLst>
          <pc:docMk/>
          <pc:sldMk cId="1923016574" sldId="461"/>
        </pc:sldMkLst>
      </pc:sldChg>
      <pc:sldChg chg="del">
        <pc:chgData name="Ruiter, J.P. de (RtH)" userId="0c7ebdf9-bec9-4cd1-b75d-1cf3300f439f" providerId="ADAL" clId="{2D82BDFE-28F8-4595-BAA7-31C76C016FAC}" dt="2020-03-25T23:22:24.075" v="1328" actId="47"/>
        <pc:sldMkLst>
          <pc:docMk/>
          <pc:sldMk cId="1269246587" sldId="467"/>
        </pc:sldMkLst>
      </pc:sldChg>
      <pc:sldChg chg="del">
        <pc:chgData name="Ruiter, J.P. de (RtH)" userId="0c7ebdf9-bec9-4cd1-b75d-1cf3300f439f" providerId="ADAL" clId="{2D82BDFE-28F8-4595-BAA7-31C76C016FAC}" dt="2020-03-25T23:22:25.301" v="1329" actId="47"/>
        <pc:sldMkLst>
          <pc:docMk/>
          <pc:sldMk cId="1285535583" sldId="469"/>
        </pc:sldMkLst>
      </pc:sldChg>
      <pc:sldChg chg="del">
        <pc:chgData name="Ruiter, J.P. de (RtH)" userId="0c7ebdf9-bec9-4cd1-b75d-1cf3300f439f" providerId="ADAL" clId="{2D82BDFE-28F8-4595-BAA7-31C76C016FAC}" dt="2020-03-25T23:24:14.486" v="1330" actId="47"/>
        <pc:sldMkLst>
          <pc:docMk/>
          <pc:sldMk cId="1623460963" sldId="473"/>
        </pc:sldMkLst>
      </pc:sldChg>
      <pc:sldChg chg="del">
        <pc:chgData name="Ruiter, J.P. de (RtH)" userId="0c7ebdf9-bec9-4cd1-b75d-1cf3300f439f" providerId="ADAL" clId="{2D82BDFE-28F8-4595-BAA7-31C76C016FAC}" dt="2020-03-25T23:00:46.564" v="1132" actId="47"/>
        <pc:sldMkLst>
          <pc:docMk/>
          <pc:sldMk cId="3201333823" sldId="474"/>
        </pc:sldMkLst>
      </pc:sldChg>
      <pc:sldChg chg="del">
        <pc:chgData name="Ruiter, J.P. de (RtH)" userId="0c7ebdf9-bec9-4cd1-b75d-1cf3300f439f" providerId="ADAL" clId="{2D82BDFE-28F8-4595-BAA7-31C76C016FAC}" dt="2020-03-25T23:24:25.318" v="1331" actId="47"/>
        <pc:sldMkLst>
          <pc:docMk/>
          <pc:sldMk cId="34356273" sldId="476"/>
        </pc:sldMkLst>
      </pc:sldChg>
      <pc:sldChg chg="del">
        <pc:chgData name="Ruiter, J.P. de (RtH)" userId="0c7ebdf9-bec9-4cd1-b75d-1cf3300f439f" providerId="ADAL" clId="{2D82BDFE-28F8-4595-BAA7-31C76C016FAC}" dt="2020-03-25T20:16:42.802" v="7" actId="47"/>
        <pc:sldMkLst>
          <pc:docMk/>
          <pc:sldMk cId="4229857303" sldId="477"/>
        </pc:sldMkLst>
      </pc:sldChg>
      <pc:sldChg chg="delSp modSp">
        <pc:chgData name="Ruiter, J.P. de (RtH)" userId="0c7ebdf9-bec9-4cd1-b75d-1cf3300f439f" providerId="ADAL" clId="{2D82BDFE-28F8-4595-BAA7-31C76C016FAC}" dt="2020-03-25T23:26:40.830" v="1336" actId="478"/>
        <pc:sldMkLst>
          <pc:docMk/>
          <pc:sldMk cId="2412530137" sldId="480"/>
        </pc:sldMkLst>
        <pc:spChg chg="mod">
          <ac:chgData name="Ruiter, J.P. de (RtH)" userId="0c7ebdf9-bec9-4cd1-b75d-1cf3300f439f" providerId="ADAL" clId="{2D82BDFE-28F8-4595-BAA7-31C76C016FAC}" dt="2020-03-25T23:26:36.004" v="1335" actId="20577"/>
          <ac:spMkLst>
            <pc:docMk/>
            <pc:sldMk cId="2412530137" sldId="480"/>
            <ac:spMk id="5" creationId="{00000000-0000-0000-0000-000000000000}"/>
          </ac:spMkLst>
        </pc:spChg>
        <pc:picChg chg="del">
          <ac:chgData name="Ruiter, J.P. de (RtH)" userId="0c7ebdf9-bec9-4cd1-b75d-1cf3300f439f" providerId="ADAL" clId="{2D82BDFE-28F8-4595-BAA7-31C76C016FAC}" dt="2020-03-25T23:26:40.830" v="1336" actId="478"/>
          <ac:picMkLst>
            <pc:docMk/>
            <pc:sldMk cId="2412530137" sldId="480"/>
            <ac:picMk id="4" creationId="{00000000-0000-0000-0000-000000000000}"/>
          </ac:picMkLst>
        </pc:picChg>
      </pc:sldChg>
      <pc:sldChg chg="del">
        <pc:chgData name="Ruiter, J.P. de (RtH)" userId="0c7ebdf9-bec9-4cd1-b75d-1cf3300f439f" providerId="ADAL" clId="{2D82BDFE-28F8-4595-BAA7-31C76C016FAC}" dt="2020-03-25T23:27:08.257" v="1338" actId="47"/>
        <pc:sldMkLst>
          <pc:docMk/>
          <pc:sldMk cId="3193103618" sldId="481"/>
        </pc:sldMkLst>
      </pc:sldChg>
      <pc:sldChg chg="del">
        <pc:chgData name="Ruiter, J.P. de (RtH)" userId="0c7ebdf9-bec9-4cd1-b75d-1cf3300f439f" providerId="ADAL" clId="{2D82BDFE-28F8-4595-BAA7-31C76C016FAC}" dt="2020-03-25T23:27:15.239" v="1339" actId="47"/>
        <pc:sldMkLst>
          <pc:docMk/>
          <pc:sldMk cId="2154393836" sldId="482"/>
        </pc:sldMkLst>
      </pc:sldChg>
      <pc:sldChg chg="del">
        <pc:chgData name="Ruiter, J.P. de (RtH)" userId="0c7ebdf9-bec9-4cd1-b75d-1cf3300f439f" providerId="ADAL" clId="{2D82BDFE-28F8-4595-BAA7-31C76C016FAC}" dt="2020-03-25T23:28:46.272" v="1340" actId="47"/>
        <pc:sldMkLst>
          <pc:docMk/>
          <pc:sldMk cId="2689995146" sldId="483"/>
        </pc:sldMkLst>
      </pc:sldChg>
      <pc:sldChg chg="del">
        <pc:chgData name="Ruiter, J.P. de (RtH)" userId="0c7ebdf9-bec9-4cd1-b75d-1cf3300f439f" providerId="ADAL" clId="{2D82BDFE-28F8-4595-BAA7-31C76C016FAC}" dt="2020-03-25T23:36:54.832" v="1341" actId="47"/>
        <pc:sldMkLst>
          <pc:docMk/>
          <pc:sldMk cId="3841072422" sldId="486"/>
        </pc:sldMkLst>
      </pc:sldChg>
      <pc:sldChg chg="del">
        <pc:chgData name="Ruiter, J.P. de (RtH)" userId="0c7ebdf9-bec9-4cd1-b75d-1cf3300f439f" providerId="ADAL" clId="{2D82BDFE-28F8-4595-BAA7-31C76C016FAC}" dt="2020-03-25T23:36:54.832" v="1341" actId="47"/>
        <pc:sldMkLst>
          <pc:docMk/>
          <pc:sldMk cId="790576679" sldId="487"/>
        </pc:sldMkLst>
      </pc:sldChg>
      <pc:sldChg chg="del">
        <pc:chgData name="Ruiter, J.P. de (RtH)" userId="0c7ebdf9-bec9-4cd1-b75d-1cf3300f439f" providerId="ADAL" clId="{2D82BDFE-28F8-4595-BAA7-31C76C016FAC}" dt="2020-03-25T23:36:54.832" v="1341" actId="47"/>
        <pc:sldMkLst>
          <pc:docMk/>
          <pc:sldMk cId="207323356" sldId="488"/>
        </pc:sldMkLst>
      </pc:sldChg>
      <pc:sldChg chg="del">
        <pc:chgData name="Ruiter, J.P. de (RtH)" userId="0c7ebdf9-bec9-4cd1-b75d-1cf3300f439f" providerId="ADAL" clId="{2D82BDFE-28F8-4595-BAA7-31C76C016FAC}" dt="2020-03-25T23:36:54.832" v="1341" actId="47"/>
        <pc:sldMkLst>
          <pc:docMk/>
          <pc:sldMk cId="4229452022" sldId="489"/>
        </pc:sldMkLst>
      </pc:sldChg>
      <pc:sldChg chg="del">
        <pc:chgData name="Ruiter, J.P. de (RtH)" userId="0c7ebdf9-bec9-4cd1-b75d-1cf3300f439f" providerId="ADAL" clId="{2D82BDFE-28F8-4595-BAA7-31C76C016FAC}" dt="2020-03-25T23:36:54.832" v="1341" actId="47"/>
        <pc:sldMkLst>
          <pc:docMk/>
          <pc:sldMk cId="2328795102" sldId="490"/>
        </pc:sldMkLst>
      </pc:sldChg>
      <pc:sldChg chg="del">
        <pc:chgData name="Ruiter, J.P. de (RtH)" userId="0c7ebdf9-bec9-4cd1-b75d-1cf3300f439f" providerId="ADAL" clId="{2D82BDFE-28F8-4595-BAA7-31C76C016FAC}" dt="2020-03-25T23:36:54.832" v="1341" actId="47"/>
        <pc:sldMkLst>
          <pc:docMk/>
          <pc:sldMk cId="3918656750" sldId="491"/>
        </pc:sldMkLst>
      </pc:sldChg>
      <pc:sldChg chg="del">
        <pc:chgData name="Ruiter, J.P. de (RtH)" userId="0c7ebdf9-bec9-4cd1-b75d-1cf3300f439f" providerId="ADAL" clId="{2D82BDFE-28F8-4595-BAA7-31C76C016FAC}" dt="2020-03-25T20:04:02.104" v="0" actId="47"/>
        <pc:sldMkLst>
          <pc:docMk/>
          <pc:sldMk cId="2125503665" sldId="492"/>
        </pc:sldMkLst>
      </pc:sldChg>
      <pc:sldChg chg="del">
        <pc:chgData name="Ruiter, J.P. de (RtH)" userId="0c7ebdf9-bec9-4cd1-b75d-1cf3300f439f" providerId="ADAL" clId="{2D82BDFE-28F8-4595-BAA7-31C76C016FAC}" dt="2020-03-25T20:04:15.838" v="2" actId="47"/>
        <pc:sldMkLst>
          <pc:docMk/>
          <pc:sldMk cId="3863712644" sldId="493"/>
        </pc:sldMkLst>
      </pc:sldChg>
      <pc:sldChg chg="del">
        <pc:chgData name="Ruiter, J.P. de (RtH)" userId="0c7ebdf9-bec9-4cd1-b75d-1cf3300f439f" providerId="ADAL" clId="{2D82BDFE-28F8-4595-BAA7-31C76C016FAC}" dt="2020-03-25T20:04:16.898" v="3" actId="47"/>
        <pc:sldMkLst>
          <pc:docMk/>
          <pc:sldMk cId="1892148451" sldId="494"/>
        </pc:sldMkLst>
      </pc:sldChg>
      <pc:sldChg chg="del">
        <pc:chgData name="Ruiter, J.P. de (RtH)" userId="0c7ebdf9-bec9-4cd1-b75d-1cf3300f439f" providerId="ADAL" clId="{2D82BDFE-28F8-4595-BAA7-31C76C016FAC}" dt="2020-03-25T20:13:08.295" v="4" actId="47"/>
        <pc:sldMkLst>
          <pc:docMk/>
          <pc:sldMk cId="752803009" sldId="495"/>
        </pc:sldMkLst>
      </pc:sldChg>
      <pc:sldChg chg="del">
        <pc:chgData name="Ruiter, J.P. de (RtH)" userId="0c7ebdf9-bec9-4cd1-b75d-1cf3300f439f" providerId="ADAL" clId="{2D82BDFE-28F8-4595-BAA7-31C76C016FAC}" dt="2020-03-25T20:14:25.658" v="5" actId="47"/>
        <pc:sldMkLst>
          <pc:docMk/>
          <pc:sldMk cId="3292744654" sldId="496"/>
        </pc:sldMkLst>
      </pc:sldChg>
      <pc:sldChg chg="modNotesTx">
        <pc:chgData name="Ruiter, J.P. de (RtH)" userId="0c7ebdf9-bec9-4cd1-b75d-1cf3300f439f" providerId="ADAL" clId="{2D82BDFE-28F8-4595-BAA7-31C76C016FAC}" dt="2020-03-25T23:06:35.665" v="1162" actId="20577"/>
        <pc:sldMkLst>
          <pc:docMk/>
          <pc:sldMk cId="2652887104" sldId="497"/>
        </pc:sldMkLst>
      </pc:sldChg>
      <pc:sldChg chg="addSp modSp modNotesTx">
        <pc:chgData name="Ruiter, J.P. de (RtH)" userId="0c7ebdf9-bec9-4cd1-b75d-1cf3300f439f" providerId="ADAL" clId="{2D82BDFE-28F8-4595-BAA7-31C76C016FAC}" dt="2020-03-25T23:10:50.918" v="1281" actId="20577"/>
        <pc:sldMkLst>
          <pc:docMk/>
          <pc:sldMk cId="56877214" sldId="498"/>
        </pc:sldMkLst>
        <pc:spChg chg="add mod">
          <ac:chgData name="Ruiter, J.P. de (RtH)" userId="0c7ebdf9-bec9-4cd1-b75d-1cf3300f439f" providerId="ADAL" clId="{2D82BDFE-28F8-4595-BAA7-31C76C016FAC}" dt="2020-03-25T23:10:19.318" v="1255" actId="1076"/>
          <ac:spMkLst>
            <pc:docMk/>
            <pc:sldMk cId="56877214" sldId="498"/>
            <ac:spMk id="4" creationId="{A973D563-7BDD-440F-A01C-8D0791661D9B}"/>
          </ac:spMkLst>
        </pc:spChg>
      </pc:sldChg>
      <pc:sldChg chg="ord">
        <pc:chgData name="Ruiter, J.P. de (RtH)" userId="0c7ebdf9-bec9-4cd1-b75d-1cf3300f439f" providerId="ADAL" clId="{2D82BDFE-28F8-4595-BAA7-31C76C016FAC}" dt="2020-03-25T23:04:06.901" v="1140"/>
        <pc:sldMkLst>
          <pc:docMk/>
          <pc:sldMk cId="448077868" sldId="500"/>
        </pc:sldMkLst>
      </pc:sldChg>
      <pc:sldChg chg="addSp modSp">
        <pc:chgData name="Ruiter, J.P. de (RtH)" userId="0c7ebdf9-bec9-4cd1-b75d-1cf3300f439f" providerId="ADAL" clId="{2D82BDFE-28F8-4595-BAA7-31C76C016FAC}" dt="2020-03-25T23:13:29.584" v="1327" actId="255"/>
        <pc:sldMkLst>
          <pc:docMk/>
          <pc:sldMk cId="3599855766" sldId="501"/>
        </pc:sldMkLst>
        <pc:spChg chg="add mod">
          <ac:chgData name="Ruiter, J.P. de (RtH)" userId="0c7ebdf9-bec9-4cd1-b75d-1cf3300f439f" providerId="ADAL" clId="{2D82BDFE-28F8-4595-BAA7-31C76C016FAC}" dt="2020-03-25T23:13:29.584" v="1327" actId="255"/>
          <ac:spMkLst>
            <pc:docMk/>
            <pc:sldMk cId="3599855766" sldId="501"/>
            <ac:spMk id="8" creationId="{AFC99ACD-AB8D-4273-A16A-FE3763CAA997}"/>
          </ac:spMkLst>
        </pc:spChg>
      </pc:sldChg>
      <pc:sldChg chg="del">
        <pc:chgData name="Ruiter, J.P. de (RtH)" userId="0c7ebdf9-bec9-4cd1-b75d-1cf3300f439f" providerId="ADAL" clId="{2D82BDFE-28F8-4595-BAA7-31C76C016FAC}" dt="2020-03-25T20:16:26.622" v="6" actId="47"/>
        <pc:sldMkLst>
          <pc:docMk/>
          <pc:sldMk cId="1532788608" sldId="502"/>
        </pc:sldMkLst>
      </pc:sldChg>
      <pc:sldChg chg="del">
        <pc:chgData name="Ruiter, J.P. de (RtH)" userId="0c7ebdf9-bec9-4cd1-b75d-1cf3300f439f" providerId="ADAL" clId="{2D82BDFE-28F8-4595-BAA7-31C76C016FAC}" dt="2020-03-25T20:16:45.901" v="8" actId="47"/>
        <pc:sldMkLst>
          <pc:docMk/>
          <pc:sldMk cId="780302178" sldId="504"/>
        </pc:sldMkLst>
      </pc:sldChg>
      <pc:sldChg chg="del">
        <pc:chgData name="Ruiter, J.P. de (RtH)" userId="0c7ebdf9-bec9-4cd1-b75d-1cf3300f439f" providerId="ADAL" clId="{2D82BDFE-28F8-4595-BAA7-31C76C016FAC}" dt="2020-03-25T23:25:06.103" v="1332" actId="47"/>
        <pc:sldMkLst>
          <pc:docMk/>
          <pc:sldMk cId="1409576473" sldId="505"/>
        </pc:sldMkLst>
      </pc:sldChg>
      <pc:sldChg chg="del">
        <pc:chgData name="Ruiter, J.P. de (RtH)" userId="0c7ebdf9-bec9-4cd1-b75d-1cf3300f439f" providerId="ADAL" clId="{2D82BDFE-28F8-4595-BAA7-31C76C016FAC}" dt="2020-03-25T23:25:08.318" v="1333" actId="47"/>
        <pc:sldMkLst>
          <pc:docMk/>
          <pc:sldMk cId="78749079" sldId="506"/>
        </pc:sldMkLst>
      </pc:sldChg>
      <pc:sldChg chg="del">
        <pc:chgData name="Ruiter, J.P. de (RtH)" userId="0c7ebdf9-bec9-4cd1-b75d-1cf3300f439f" providerId="ADAL" clId="{2D82BDFE-28F8-4595-BAA7-31C76C016FAC}" dt="2020-03-25T23:25:10.171" v="1334" actId="47"/>
        <pc:sldMkLst>
          <pc:docMk/>
          <pc:sldMk cId="2004375781" sldId="507"/>
        </pc:sldMkLst>
      </pc:sldChg>
      <pc:sldChg chg="del">
        <pc:chgData name="Ruiter, J.P. de (RtH)" userId="0c7ebdf9-bec9-4cd1-b75d-1cf3300f439f" providerId="ADAL" clId="{2D82BDFE-28F8-4595-BAA7-31C76C016FAC}" dt="2020-03-25T23:27:01.840" v="1337" actId="47"/>
        <pc:sldMkLst>
          <pc:docMk/>
          <pc:sldMk cId="414458293" sldId="508"/>
        </pc:sldMkLst>
      </pc:sldChg>
      <pc:sldChg chg="del">
        <pc:chgData name="Ruiter, J.P. de (RtH)" userId="0c7ebdf9-bec9-4cd1-b75d-1cf3300f439f" providerId="ADAL" clId="{2D82BDFE-28F8-4595-BAA7-31C76C016FAC}" dt="2020-03-25T20:16:48.913" v="9" actId="47"/>
        <pc:sldMkLst>
          <pc:docMk/>
          <pc:sldMk cId="363681473" sldId="509"/>
        </pc:sldMkLst>
      </pc:sldChg>
      <pc:sldChg chg="addSp delSp modSp add">
        <pc:chgData name="Ruiter, J.P. de (RtH)" userId="0c7ebdf9-bec9-4cd1-b75d-1cf3300f439f" providerId="ADAL" clId="{2D82BDFE-28F8-4595-BAA7-31C76C016FAC}" dt="2020-03-25T20:25:23.507" v="79" actId="1076"/>
        <pc:sldMkLst>
          <pc:docMk/>
          <pc:sldMk cId="2214263504" sldId="509"/>
        </pc:sldMkLst>
        <pc:spChg chg="add del mod">
          <ac:chgData name="Ruiter, J.P. de (RtH)" userId="0c7ebdf9-bec9-4cd1-b75d-1cf3300f439f" providerId="ADAL" clId="{2D82BDFE-28F8-4595-BAA7-31C76C016FAC}" dt="2020-03-25T20:24:37.735" v="33" actId="478"/>
          <ac:spMkLst>
            <pc:docMk/>
            <pc:sldMk cId="2214263504" sldId="509"/>
            <ac:spMk id="3" creationId="{98CC64E4-0946-47E4-8E80-91BD200D90A8}"/>
          </ac:spMkLst>
        </pc:spChg>
        <pc:spChg chg="add mod">
          <ac:chgData name="Ruiter, J.P. de (RtH)" userId="0c7ebdf9-bec9-4cd1-b75d-1cf3300f439f" providerId="ADAL" clId="{2D82BDFE-28F8-4595-BAA7-31C76C016FAC}" dt="2020-03-25T20:25:23.507" v="79" actId="1076"/>
          <ac:spMkLst>
            <pc:docMk/>
            <pc:sldMk cId="2214263504" sldId="509"/>
            <ac:spMk id="4" creationId="{D6A6763D-BEB1-4417-A991-16AF16A159BD}"/>
          </ac:spMkLst>
        </pc:spChg>
        <pc:spChg chg="add mod">
          <ac:chgData name="Ruiter, J.P. de (RtH)" userId="0c7ebdf9-bec9-4cd1-b75d-1cf3300f439f" providerId="ADAL" clId="{2D82BDFE-28F8-4595-BAA7-31C76C016FAC}" dt="2020-03-25T20:25:20.589" v="78" actId="1076"/>
          <ac:spMkLst>
            <pc:docMk/>
            <pc:sldMk cId="2214263504" sldId="509"/>
            <ac:spMk id="5" creationId="{C9D6AE41-AD03-4342-BAED-7BD006B35007}"/>
          </ac:spMkLst>
        </pc:spChg>
      </pc:sldChg>
      <pc:sldChg chg="del">
        <pc:chgData name="Ruiter, J.P. de (RtH)" userId="0c7ebdf9-bec9-4cd1-b75d-1cf3300f439f" providerId="ADAL" clId="{2D82BDFE-28F8-4595-BAA7-31C76C016FAC}" dt="2020-03-25T20:19:25.878" v="10" actId="47"/>
        <pc:sldMkLst>
          <pc:docMk/>
          <pc:sldMk cId="40248467" sldId="510"/>
        </pc:sldMkLst>
      </pc:sldChg>
      <pc:sldChg chg="addSp modSp add modNotesTx">
        <pc:chgData name="Ruiter, J.P. de (RtH)" userId="0c7ebdf9-bec9-4cd1-b75d-1cf3300f439f" providerId="ADAL" clId="{2D82BDFE-28F8-4595-BAA7-31C76C016FAC}" dt="2020-03-25T22:58:37.126" v="1129" actId="113"/>
        <pc:sldMkLst>
          <pc:docMk/>
          <pc:sldMk cId="1322658485" sldId="510"/>
        </pc:sldMkLst>
        <pc:spChg chg="add mod">
          <ac:chgData name="Ruiter, J.P. de (RtH)" userId="0c7ebdf9-bec9-4cd1-b75d-1cf3300f439f" providerId="ADAL" clId="{2D82BDFE-28F8-4595-BAA7-31C76C016FAC}" dt="2020-03-25T22:58:37.126" v="1129" actId="113"/>
          <ac:spMkLst>
            <pc:docMk/>
            <pc:sldMk cId="1322658485" sldId="510"/>
            <ac:spMk id="3" creationId="{EBD95A1E-AFC2-4D76-8D4E-1F21EB5E30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E6AA0C-BEC6-9041-A9AE-E07A403A7C93}" type="datetimeFigureOut">
              <a:rPr lang="nl-NL" smtClean="0"/>
              <a:t>25-3-2020</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E9FE56-278B-7A4A-884C-C9E14C97601B}" type="slidenum">
              <a:rPr lang="nl-NL" smtClean="0"/>
              <a:t>‹nr.›</a:t>
            </a:fld>
            <a:endParaRPr lang="nl-NL"/>
          </a:p>
        </p:txBody>
      </p:sp>
    </p:spTree>
    <p:extLst>
      <p:ext uri="{BB962C8B-B14F-4D97-AF65-F5344CB8AC3E}">
        <p14:creationId xmlns:p14="http://schemas.microsoft.com/office/powerpoint/2010/main" val="35965531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EBDAE-A912-2041-BF72-15D039B01575}" type="datetimeFigureOut">
              <a:rPr lang="nl-NL" smtClean="0"/>
              <a:t>25-3-2020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54FDC-013C-9149-BE89-A9417F795A55}" type="slidenum">
              <a:rPr lang="nl-NL" smtClean="0"/>
              <a:t>‹nr.›</a:t>
            </a:fld>
            <a:endParaRPr lang="nl-NL"/>
          </a:p>
        </p:txBody>
      </p:sp>
    </p:spTree>
    <p:extLst>
      <p:ext uri="{BB962C8B-B14F-4D97-AF65-F5344CB8AC3E}">
        <p14:creationId xmlns:p14="http://schemas.microsoft.com/office/powerpoint/2010/main" val="22548915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Erven </a:t>
            </a:r>
            <a:r>
              <a:rPr lang="nl-NL" dirty="0">
                <a:sym typeface="Wingdings" panose="05000000000000000000" pitchFamily="2" charset="2"/>
              </a:rPr>
              <a:t> wat zijn de regels volgens het burgerlijk recht.</a:t>
            </a:r>
          </a:p>
          <a:p>
            <a:r>
              <a:rPr lang="nl-NL" dirty="0">
                <a:sym typeface="Wingdings" panose="05000000000000000000" pitchFamily="2" charset="2"/>
              </a:rPr>
              <a:t>Fiscaal</a:t>
            </a:r>
            <a:r>
              <a:rPr lang="nl-NL" baseline="0" dirty="0">
                <a:sym typeface="Wingdings" panose="05000000000000000000" pitchFamily="2" charset="2"/>
              </a:rPr>
              <a:t>  fiscus / belastingrecht</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2</a:t>
            </a:fld>
            <a:endParaRPr lang="nl-NL"/>
          </a:p>
        </p:txBody>
      </p:sp>
    </p:spTree>
    <p:extLst>
      <p:ext uri="{BB962C8B-B14F-4D97-AF65-F5344CB8AC3E}">
        <p14:creationId xmlns:p14="http://schemas.microsoft.com/office/powerpoint/2010/main" val="240691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Stel dat A de</a:t>
            </a:r>
            <a:r>
              <a:rPr lang="nl-NL" baseline="0" dirty="0"/>
              <a:t> erflater heeft omgebracht dan is hij onwaardig. Ook bij een misdrijf tegen de erflater waarvoor hij 4 jaar vast komt te zitten.</a:t>
            </a:r>
          </a:p>
          <a:p>
            <a:r>
              <a:rPr lang="nl-NL" baseline="0" dirty="0"/>
              <a:t>Stel dat B de erfenis verwerpt of onwaardig is of is overleden dan krijgen de kinderen van B de erfenis.</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19</a:t>
            </a:fld>
            <a:endParaRPr lang="nl-NL"/>
          </a:p>
        </p:txBody>
      </p:sp>
    </p:spTree>
    <p:extLst>
      <p:ext uri="{BB962C8B-B14F-4D97-AF65-F5344CB8AC3E}">
        <p14:creationId xmlns:p14="http://schemas.microsoft.com/office/powerpoint/2010/main" val="422927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Getrouwd in gemeenschap van goederen. </a:t>
            </a:r>
          </a:p>
          <a:p>
            <a:r>
              <a:rPr lang="nl-NL" dirty="0"/>
              <a:t>2 Kinderen. De helft</a:t>
            </a:r>
            <a:r>
              <a:rPr lang="nl-NL" baseline="0" dirty="0"/>
              <a:t> naar echtgenoot. De rest verdeeld over echtgenoot en de kinderen.</a:t>
            </a:r>
          </a:p>
          <a:p>
            <a:r>
              <a:rPr lang="nl-NL" baseline="0" dirty="0"/>
              <a:t>Wet regelt dat de erfenis automatisch naar de langstlevende gaat en die krijgt het volle eigendom. De erfenis wordt omgezet in een vordering op de langstlevende echtgenoot.</a:t>
            </a:r>
          </a:p>
          <a:p>
            <a:r>
              <a:rPr lang="nl-NL" baseline="0" dirty="0"/>
              <a:t>Overlijdt de langstlevende dan verdwijnt de vordering en hebben kinderen pech gehad.</a:t>
            </a:r>
          </a:p>
          <a:p>
            <a:r>
              <a:rPr lang="nl-NL" baseline="0" dirty="0"/>
              <a:t>Kinderen hebben alleen het recht om te weten hoe groot hun vordering is. Daar houdt het mee op.</a:t>
            </a:r>
          </a:p>
          <a:p>
            <a:r>
              <a:rPr lang="nl-NL" baseline="0" dirty="0"/>
              <a:t>Erfdeel opeisbaar na overlijden van langstlevende echtgenoot.</a:t>
            </a:r>
          </a:p>
          <a:p>
            <a:r>
              <a:rPr lang="nl-NL" baseline="0" dirty="0"/>
              <a:t>Bij samenwonen kun je dit zo regelen, maar is de wet niet automatisch van toepassing.</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21</a:t>
            </a:fld>
            <a:endParaRPr lang="nl-NL"/>
          </a:p>
        </p:txBody>
      </p:sp>
    </p:spTree>
    <p:extLst>
      <p:ext uri="{BB962C8B-B14F-4D97-AF65-F5344CB8AC3E}">
        <p14:creationId xmlns:p14="http://schemas.microsoft.com/office/powerpoint/2010/main" val="226984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Getrouwd in gemeenschap van goederen. </a:t>
            </a:r>
          </a:p>
          <a:p>
            <a:r>
              <a:rPr lang="nl-NL" dirty="0"/>
              <a:t>2 Kinderen. De helft</a:t>
            </a:r>
            <a:r>
              <a:rPr lang="nl-NL" baseline="0" dirty="0"/>
              <a:t> naar echtgenoot. De rest verdeeld over echtgenoot en de kinderen.</a:t>
            </a:r>
          </a:p>
          <a:p>
            <a:r>
              <a:rPr lang="nl-NL" baseline="0" dirty="0"/>
              <a:t>Wet regelt dat de erfenis automatisch naar de langstlevende gaat en die krijgt het volle eigendom. De erfenis wordt omgezet in een vordering op de langstlevende echtgenoot.</a:t>
            </a:r>
          </a:p>
          <a:p>
            <a:r>
              <a:rPr lang="nl-NL" baseline="0" dirty="0"/>
              <a:t>Overlijdt de langstlevende dan verdwijnt de vordering en hebben kinderen pech gehad.</a:t>
            </a:r>
          </a:p>
          <a:p>
            <a:r>
              <a:rPr lang="nl-NL" baseline="0" dirty="0"/>
              <a:t>Kinderen hebben alleen het recht om te weten hoe groot hun vordering is. Daar houdt het mee op.</a:t>
            </a:r>
          </a:p>
          <a:p>
            <a:r>
              <a:rPr lang="nl-NL" baseline="0" dirty="0"/>
              <a:t>Erfdeel opeisbaar na overlijden van langstlevende echtgenoot.</a:t>
            </a:r>
          </a:p>
          <a:p>
            <a:r>
              <a:rPr lang="nl-NL" baseline="0" dirty="0"/>
              <a:t>Bij samenwonen kun je dit zo regelen, maar is de wet niet automatisch van toepassing.</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22</a:t>
            </a:fld>
            <a:endParaRPr lang="nl-NL"/>
          </a:p>
        </p:txBody>
      </p:sp>
    </p:spTree>
    <p:extLst>
      <p:ext uri="{BB962C8B-B14F-4D97-AF65-F5344CB8AC3E}">
        <p14:creationId xmlns:p14="http://schemas.microsoft.com/office/powerpoint/2010/main" val="535273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Testament wordt uit piëteit met de overledenen pas na</a:t>
            </a:r>
            <a:r>
              <a:rPr lang="nl-NL" baseline="0" dirty="0"/>
              <a:t> begrafenis/crematie geopend. Dus vastleggen in dossier van overlijdensrisicoverzekering of bespreken met de executeur.</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23</a:t>
            </a:fld>
            <a:endParaRPr lang="nl-NL"/>
          </a:p>
        </p:txBody>
      </p:sp>
    </p:spTree>
    <p:extLst>
      <p:ext uri="{BB962C8B-B14F-4D97-AF65-F5344CB8AC3E}">
        <p14:creationId xmlns:p14="http://schemas.microsoft.com/office/powerpoint/2010/main" val="3107594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https://www.wegwijs.nl/verdieping/checklists/testament/</a:t>
            </a:r>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25</a:t>
            </a:fld>
            <a:endParaRPr lang="nl-NL"/>
          </a:p>
        </p:txBody>
      </p:sp>
    </p:spTree>
    <p:extLst>
      <p:ext uri="{BB962C8B-B14F-4D97-AF65-F5344CB8AC3E}">
        <p14:creationId xmlns:p14="http://schemas.microsoft.com/office/powerpoint/2010/main" val="47947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Verklaring van erfrecht soms nodig om toegang te krijgen tot bankrekeningen en om onroerend goed</a:t>
            </a:r>
            <a:r>
              <a:rPr lang="nl-NL" baseline="0" dirty="0"/>
              <a:t> op naam te zetten.</a:t>
            </a:r>
          </a:p>
          <a:p>
            <a:r>
              <a:rPr lang="nl-NL" dirty="0"/>
              <a:t>Er zijn mensen die denken dat het alleen een beschrijving is van de inboedel.</a:t>
            </a:r>
          </a:p>
          <a:p>
            <a:r>
              <a:rPr lang="nl-NL" dirty="0"/>
              <a:t>Je hoeft niet op te schrijven dat er 20 messen, vorken, lepels, pannen en keukenkasten zijn maar aangeven wat de waarde is van de inboedel.</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26</a:t>
            </a:fld>
            <a:endParaRPr lang="nl-NL"/>
          </a:p>
        </p:txBody>
      </p:sp>
    </p:spTree>
    <p:extLst>
      <p:ext uri="{BB962C8B-B14F-4D97-AF65-F5344CB8AC3E}">
        <p14:creationId xmlns:p14="http://schemas.microsoft.com/office/powerpoint/2010/main" val="3372632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Verklaring van erfrecht soms nodig om toegang te krijgen tot bankrekeningen en om onroerend goed</a:t>
            </a:r>
            <a:r>
              <a:rPr lang="nl-NL" baseline="0" dirty="0"/>
              <a:t> op naam te zetten.</a:t>
            </a:r>
          </a:p>
          <a:p>
            <a:r>
              <a:rPr lang="nl-NL" dirty="0"/>
              <a:t>Er zijn mensen die denken dat het alleen een beschrijving is van de inboedel.</a:t>
            </a:r>
          </a:p>
          <a:p>
            <a:r>
              <a:rPr lang="nl-NL" dirty="0"/>
              <a:t>Je hoeft niet op te schrijven dat er 20 messen, vorken, lepels, pannen en keukenkasten zijn maar aangeven wat de waarde is van de inboedel.</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27</a:t>
            </a:fld>
            <a:endParaRPr lang="nl-NL"/>
          </a:p>
        </p:txBody>
      </p:sp>
    </p:spTree>
    <p:extLst>
      <p:ext uri="{BB962C8B-B14F-4D97-AF65-F5344CB8AC3E}">
        <p14:creationId xmlns:p14="http://schemas.microsoft.com/office/powerpoint/2010/main" val="147466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Beneficiair aanvaarden &amp; verwerpen </a:t>
            </a:r>
            <a:r>
              <a:rPr lang="nl-NL" dirty="0">
                <a:sym typeface="Wingdings" panose="05000000000000000000" pitchFamily="2" charset="2"/>
              </a:rPr>
              <a:t> schriftelijke</a:t>
            </a:r>
            <a:r>
              <a:rPr lang="nl-NL" baseline="0" dirty="0">
                <a:sym typeface="Wingdings" panose="05000000000000000000" pitchFamily="2" charset="2"/>
              </a:rPr>
              <a:t> verklaring afleggen bij de rechtbank van de regio waard de erflater woonde. (kosten noemen we griffierecht)</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28</a:t>
            </a:fld>
            <a:endParaRPr lang="nl-NL"/>
          </a:p>
        </p:txBody>
      </p:sp>
    </p:spTree>
    <p:extLst>
      <p:ext uri="{BB962C8B-B14F-4D97-AF65-F5344CB8AC3E}">
        <p14:creationId xmlns:p14="http://schemas.microsoft.com/office/powerpoint/2010/main" val="1402615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https://slideplayer.nl/slide/2026972/ </a:t>
            </a:r>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31</a:t>
            </a:fld>
            <a:endParaRPr lang="nl-NL"/>
          </a:p>
        </p:txBody>
      </p:sp>
    </p:spTree>
    <p:extLst>
      <p:ext uri="{BB962C8B-B14F-4D97-AF65-F5344CB8AC3E}">
        <p14:creationId xmlns:p14="http://schemas.microsoft.com/office/powerpoint/2010/main" val="205258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COC is ANBI </a:t>
            </a:r>
          </a:p>
          <a:p>
            <a:r>
              <a:rPr lang="nl-NL" dirty="0"/>
              <a:t>Muziekvereniging, buurtvereniging hebben ook maatschappelijke</a:t>
            </a:r>
            <a:r>
              <a:rPr lang="nl-NL" baseline="0" dirty="0"/>
              <a:t> functie.</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8</a:t>
            </a:fld>
            <a:endParaRPr lang="nl-NL"/>
          </a:p>
        </p:txBody>
      </p:sp>
    </p:spTree>
    <p:extLst>
      <p:ext uri="{BB962C8B-B14F-4D97-AF65-F5344CB8AC3E}">
        <p14:creationId xmlns:p14="http://schemas.microsoft.com/office/powerpoint/2010/main" val="8912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(10,000 – 5320) x 10% + (60,000 – 2,129) x 18% = </a:t>
            </a:r>
            <a:r>
              <a:rPr lang="nl-NL" sz="1200" dirty="0"/>
              <a:t>€ </a:t>
            </a:r>
            <a:r>
              <a:rPr lang="nl-NL" dirty="0"/>
              <a:t>10,884 (afronden)</a:t>
            </a:r>
          </a:p>
          <a:p>
            <a:pPr marL="228600" indent="-228600">
              <a:buAutoNum type="arabicPeriod"/>
            </a:pPr>
            <a:r>
              <a:rPr lang="nl-NL" dirty="0"/>
              <a:t>(2.500 + 750 – 35.000 x 0,01) x 42% = </a:t>
            </a:r>
            <a:r>
              <a:rPr lang="nl-NL" sz="1200" dirty="0"/>
              <a:t>€ </a:t>
            </a:r>
            <a:r>
              <a:rPr lang="nl-NL" dirty="0"/>
              <a:t>1218</a:t>
            </a:r>
          </a:p>
        </p:txBody>
      </p:sp>
      <p:sp>
        <p:nvSpPr>
          <p:cNvPr id="4" name="Tijdelijke aanduiding voor dianummer 3"/>
          <p:cNvSpPr>
            <a:spLocks noGrp="1"/>
          </p:cNvSpPr>
          <p:nvPr>
            <p:ph type="sldNum" sz="quarter" idx="5"/>
          </p:nvPr>
        </p:nvSpPr>
        <p:spPr/>
        <p:txBody>
          <a:bodyPr/>
          <a:lstStyle/>
          <a:p>
            <a:fld id="{E5754FDC-013C-9149-BE89-A9417F795A55}" type="slidenum">
              <a:rPr lang="nl-NL" smtClean="0"/>
              <a:t>11</a:t>
            </a:fld>
            <a:endParaRPr lang="nl-NL"/>
          </a:p>
        </p:txBody>
      </p:sp>
    </p:spTree>
    <p:extLst>
      <p:ext uri="{BB962C8B-B14F-4D97-AF65-F5344CB8AC3E}">
        <p14:creationId xmlns:p14="http://schemas.microsoft.com/office/powerpoint/2010/main" val="79008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https://www.wegwijs.nl/verdieping/checklists/testament/</a:t>
            </a:r>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12</a:t>
            </a:fld>
            <a:endParaRPr lang="nl-NL"/>
          </a:p>
        </p:txBody>
      </p:sp>
    </p:spTree>
    <p:extLst>
      <p:ext uri="{BB962C8B-B14F-4D97-AF65-F5344CB8AC3E}">
        <p14:creationId xmlns:p14="http://schemas.microsoft.com/office/powerpoint/2010/main" val="62085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Duo-ouder of duomoeder is de</a:t>
            </a:r>
            <a:r>
              <a:rPr lang="nl-NL" baseline="0" dirty="0"/>
              <a:t> vrouwelijke partner van de biologische moeder.</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13</a:t>
            </a:fld>
            <a:endParaRPr lang="nl-NL"/>
          </a:p>
        </p:txBody>
      </p:sp>
    </p:spTree>
    <p:extLst>
      <p:ext uri="{BB962C8B-B14F-4D97-AF65-F5344CB8AC3E}">
        <p14:creationId xmlns:p14="http://schemas.microsoft.com/office/powerpoint/2010/main" val="131136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Alleen</a:t>
            </a:r>
            <a:r>
              <a:rPr lang="nl-NL" baseline="0" dirty="0"/>
              <a:t> via testament kun je groep 2, 3 en 4 uitsluiten.</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14</a:t>
            </a:fld>
            <a:endParaRPr lang="nl-NL"/>
          </a:p>
        </p:txBody>
      </p:sp>
    </p:spTree>
    <p:extLst>
      <p:ext uri="{BB962C8B-B14F-4D97-AF65-F5344CB8AC3E}">
        <p14:creationId xmlns:p14="http://schemas.microsoft.com/office/powerpoint/2010/main" val="177622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Legitieme massa</a:t>
            </a:r>
            <a:r>
              <a:rPr lang="nl-NL" baseline="0" dirty="0"/>
              <a:t> heb je alleen nodig om te kunnen berekenen waar een onterft kind aanspraak op kan maken.</a:t>
            </a:r>
          </a:p>
          <a:p>
            <a:r>
              <a:rPr lang="nl-NL" baseline="0" dirty="0"/>
              <a:t>Voorkomt dat ouder alles in laatste fase van zijn leven alles wegschenkt aan kinderen en goede doelen en dus niets meer heeft als nalatenschap.</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15</a:t>
            </a:fld>
            <a:endParaRPr lang="nl-NL"/>
          </a:p>
        </p:txBody>
      </p:sp>
    </p:spTree>
    <p:extLst>
      <p:ext uri="{BB962C8B-B14F-4D97-AF65-F5344CB8AC3E}">
        <p14:creationId xmlns:p14="http://schemas.microsoft.com/office/powerpoint/2010/main" val="228335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240000 x 1/6 = </a:t>
            </a:r>
            <a:r>
              <a:rPr lang="nl-NL" sz="1200" dirty="0"/>
              <a:t>€ </a:t>
            </a:r>
            <a:r>
              <a:rPr lang="nl-NL" dirty="0"/>
              <a:t>40,000</a:t>
            </a:r>
          </a:p>
        </p:txBody>
      </p:sp>
      <p:sp>
        <p:nvSpPr>
          <p:cNvPr id="4" name="Tijdelijke aanduiding voor dianummer 3"/>
          <p:cNvSpPr>
            <a:spLocks noGrp="1"/>
          </p:cNvSpPr>
          <p:nvPr>
            <p:ph type="sldNum" sz="quarter" idx="5"/>
          </p:nvPr>
        </p:nvSpPr>
        <p:spPr/>
        <p:txBody>
          <a:bodyPr/>
          <a:lstStyle/>
          <a:p>
            <a:fld id="{E5754FDC-013C-9149-BE89-A9417F795A55}" type="slidenum">
              <a:rPr lang="nl-NL" smtClean="0"/>
              <a:t>17</a:t>
            </a:fld>
            <a:endParaRPr lang="nl-NL"/>
          </a:p>
        </p:txBody>
      </p:sp>
    </p:spTree>
    <p:extLst>
      <p:ext uri="{BB962C8B-B14F-4D97-AF65-F5344CB8AC3E}">
        <p14:creationId xmlns:p14="http://schemas.microsoft.com/office/powerpoint/2010/main" val="51644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Getrouwd in gemeenschap van goederen. </a:t>
            </a:r>
          </a:p>
          <a:p>
            <a:r>
              <a:rPr lang="nl-NL" dirty="0"/>
              <a:t>2 Kinderen. De helft</a:t>
            </a:r>
            <a:r>
              <a:rPr lang="nl-NL" baseline="0" dirty="0"/>
              <a:t> naar echtgenoot. De rest verdeeld over echtgenoot en de kinderen.</a:t>
            </a:r>
          </a:p>
          <a:p>
            <a:r>
              <a:rPr lang="nl-NL" baseline="0" dirty="0"/>
              <a:t>Wet regelt dat de erfenis automatisch naar de langstlevende gaat en die krijgt het volle eigendom. De erfenis wordt omgezet in een vordering op de langstlevende echtgenoot.</a:t>
            </a:r>
          </a:p>
          <a:p>
            <a:r>
              <a:rPr lang="nl-NL" baseline="0" dirty="0"/>
              <a:t>Overlijdt de langstlevende dan verdwijnt de vordering en hebben kinderen pech gehad.</a:t>
            </a:r>
          </a:p>
          <a:p>
            <a:r>
              <a:rPr lang="nl-NL" baseline="0" dirty="0"/>
              <a:t>Kinderen hebben alleen het recht om te weten hoe groot hun vordering is. Daar houdt het mee op.</a:t>
            </a:r>
          </a:p>
          <a:p>
            <a:r>
              <a:rPr lang="nl-NL" baseline="0" dirty="0"/>
              <a:t>Erfdeel opeisbaar na overlijden van langstlevende echtgenoot.</a:t>
            </a:r>
          </a:p>
          <a:p>
            <a:r>
              <a:rPr lang="nl-NL" baseline="0" dirty="0"/>
              <a:t>Bij samenwonen kun je dit zo regelen, maar is de wet niet automatisch van toepassing.</a:t>
            </a:r>
          </a:p>
          <a:p>
            <a:endParaRPr lang="nl-NL" baseline="0" dirty="0"/>
          </a:p>
          <a:p>
            <a:r>
              <a:rPr lang="nl-NL" baseline="0" dirty="0"/>
              <a:t>30.000 / 14 = </a:t>
            </a:r>
            <a:r>
              <a:rPr lang="nl-NL" sz="1200" dirty="0"/>
              <a:t>€ 2,000</a:t>
            </a:r>
            <a:endParaRPr lang="nl-NL" dirty="0"/>
          </a:p>
        </p:txBody>
      </p:sp>
      <p:sp>
        <p:nvSpPr>
          <p:cNvPr id="4" name="Tijdelijke aanduiding voor dianummer 3"/>
          <p:cNvSpPr>
            <a:spLocks noGrp="1"/>
          </p:cNvSpPr>
          <p:nvPr>
            <p:ph type="sldNum" sz="quarter" idx="10"/>
          </p:nvPr>
        </p:nvSpPr>
        <p:spPr/>
        <p:txBody>
          <a:bodyPr/>
          <a:lstStyle/>
          <a:p>
            <a:fld id="{E5754FDC-013C-9149-BE89-A9417F795A55}" type="slidenum">
              <a:rPr lang="nl-NL" smtClean="0"/>
              <a:t>18</a:t>
            </a:fld>
            <a:endParaRPr lang="nl-NL"/>
          </a:p>
        </p:txBody>
      </p:sp>
    </p:spTree>
    <p:extLst>
      <p:ext uri="{BB962C8B-B14F-4D97-AF65-F5344CB8AC3E}">
        <p14:creationId xmlns:p14="http://schemas.microsoft.com/office/powerpoint/2010/main" val="765339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8FB1DF11-B7BD-D24F-A20C-A80F95D654A4}" type="slidenum">
              <a:rPr lang="nl-NL" smtClean="0"/>
              <a:t>‹nr.›</a:t>
            </a:fld>
            <a:endParaRPr lang="nl-NL"/>
          </a:p>
        </p:txBody>
      </p:sp>
      <p:sp>
        <p:nvSpPr>
          <p:cNvPr id="9" name="Rechthoek 8"/>
          <p:cNvSpPr/>
          <p:nvPr userDrawn="1"/>
        </p:nvSpPr>
        <p:spPr>
          <a:xfrm>
            <a:off x="0" y="1"/>
            <a:ext cx="12282309" cy="6874074"/>
          </a:xfrm>
          <a:prstGeom prst="rect">
            <a:avLst/>
          </a:prstGeom>
          <a:solidFill>
            <a:srgbClr val="1B22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4" name="Tekstvak 3"/>
          <p:cNvSpPr txBox="1"/>
          <p:nvPr userDrawn="1"/>
        </p:nvSpPr>
        <p:spPr>
          <a:xfrm>
            <a:off x="658985" y="481014"/>
            <a:ext cx="9954684" cy="954107"/>
          </a:xfrm>
          <a:prstGeom prst="rect">
            <a:avLst/>
          </a:prstGeom>
          <a:noFill/>
        </p:spPr>
        <p:txBody>
          <a:bodyPr>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spcBef>
                <a:spcPct val="50000"/>
              </a:spcBef>
              <a:spcAft>
                <a:spcPct val="0"/>
              </a:spcAft>
              <a:defRPr sz="2000" b="1">
                <a:solidFill>
                  <a:schemeClr val="tx1"/>
                </a:solidFill>
                <a:latin typeface="Arial" charset="0"/>
                <a:ea typeface="ＭＳ Ｐゴシック" charset="0"/>
              </a:defRPr>
            </a:lvl6pPr>
            <a:lvl7pPr marL="914400" eaLnBrk="0" fontAlgn="base" hangingPunct="0">
              <a:spcBef>
                <a:spcPct val="50000"/>
              </a:spcBef>
              <a:spcAft>
                <a:spcPct val="0"/>
              </a:spcAft>
              <a:defRPr sz="2000" b="1">
                <a:solidFill>
                  <a:schemeClr val="tx1"/>
                </a:solidFill>
                <a:latin typeface="Arial" charset="0"/>
                <a:ea typeface="ＭＳ Ｐゴシック" charset="0"/>
              </a:defRPr>
            </a:lvl7pPr>
            <a:lvl8pPr marL="1371600" eaLnBrk="0" fontAlgn="base" hangingPunct="0">
              <a:spcBef>
                <a:spcPct val="50000"/>
              </a:spcBef>
              <a:spcAft>
                <a:spcPct val="0"/>
              </a:spcAft>
              <a:defRPr sz="2000" b="1">
                <a:solidFill>
                  <a:schemeClr val="tx1"/>
                </a:solidFill>
                <a:latin typeface="Arial" charset="0"/>
                <a:ea typeface="ＭＳ Ｐゴシック" charset="0"/>
              </a:defRPr>
            </a:lvl8pPr>
            <a:lvl9pPr marL="1828800" eaLnBrk="0" fontAlgn="base" hangingPunct="0">
              <a:spcBef>
                <a:spcPct val="50000"/>
              </a:spcBef>
              <a:spcAft>
                <a:spcPct val="0"/>
              </a:spcAft>
              <a:defRPr sz="2000" b="1">
                <a:solidFill>
                  <a:schemeClr val="tx1"/>
                </a:solidFill>
                <a:latin typeface="Arial" charset="0"/>
                <a:ea typeface="ＭＳ Ｐゴシック" charset="0"/>
              </a:defRPr>
            </a:lvl9pPr>
          </a:lstStyle>
          <a:p>
            <a:pPr>
              <a:spcBef>
                <a:spcPct val="0"/>
              </a:spcBef>
              <a:defRPr/>
            </a:pPr>
            <a:r>
              <a:rPr lang="nl-NL" sz="3200" dirty="0">
                <a:solidFill>
                  <a:srgbClr val="4CD4A5"/>
                </a:solidFill>
              </a:rPr>
              <a:t>BEDRIJFSECONOMIE</a:t>
            </a:r>
          </a:p>
          <a:p>
            <a:pPr>
              <a:spcBef>
                <a:spcPct val="0"/>
              </a:spcBef>
              <a:defRPr/>
            </a:pPr>
            <a:r>
              <a:rPr lang="nl-NL" sz="2400" b="0" dirty="0">
                <a:solidFill>
                  <a:schemeClr val="bg1"/>
                </a:solidFill>
              </a:rPr>
              <a:t>havo / vwo</a:t>
            </a:r>
            <a:endParaRPr lang="nl-NL" sz="2400" dirty="0">
              <a:solidFill>
                <a:schemeClr val="bg1"/>
              </a:solidFill>
            </a:endParaRPr>
          </a:p>
        </p:txBody>
      </p:sp>
      <p:pic>
        <p:nvPicPr>
          <p:cNvPr id="2" name="Afbeelding 1" descr="Cumulus co logo - op blauw - v01 20150604.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288" y="5240866"/>
            <a:ext cx="3386667" cy="1270000"/>
          </a:xfrm>
          <a:prstGeom prst="rect">
            <a:avLst/>
          </a:prstGeom>
        </p:spPr>
      </p:pic>
      <p:pic>
        <p:nvPicPr>
          <p:cNvPr id="7" name="Afbeelding 6" descr="ppt-Icoon-geld-banken-transparant.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9084" y="2224881"/>
            <a:ext cx="3360000" cy="2520000"/>
          </a:xfrm>
          <a:prstGeom prst="rect">
            <a:avLst/>
          </a:prstGeom>
        </p:spPr>
      </p:pic>
    </p:spTree>
    <p:extLst>
      <p:ext uri="{BB962C8B-B14F-4D97-AF65-F5344CB8AC3E}">
        <p14:creationId xmlns:p14="http://schemas.microsoft.com/office/powerpoint/2010/main" val="180583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560917" y="1600338"/>
            <a:ext cx="11021483" cy="4525963"/>
          </a:xfrm>
        </p:spPr>
        <p:txBody>
          <a:bodyPr>
            <a:normAutofit/>
          </a:bodyPr>
          <a:lstStyle>
            <a:lvl1pPr marL="263525" indent="-263525">
              <a:defRPr sz="1600">
                <a:solidFill>
                  <a:srgbClr val="242F27"/>
                </a:solidFill>
                <a:latin typeface="Arial"/>
                <a:cs typeface="Arial"/>
              </a:defRPr>
            </a:lvl1pPr>
            <a:lvl2pPr marL="627063" indent="-263525">
              <a:defRPr sz="1600">
                <a:solidFill>
                  <a:srgbClr val="1B223F"/>
                </a:solidFill>
                <a:latin typeface="Arial"/>
                <a:cs typeface="Arial"/>
              </a:defRPr>
            </a:lvl2pPr>
            <a:lvl3pPr>
              <a:defRPr sz="1400">
                <a:solidFill>
                  <a:srgbClr val="242F27"/>
                </a:solidFill>
                <a:latin typeface="Arial"/>
                <a:cs typeface="Arial"/>
              </a:defRPr>
            </a:lvl3pPr>
            <a:lvl4pPr>
              <a:defRPr sz="1400">
                <a:solidFill>
                  <a:srgbClr val="242F27"/>
                </a:solidFill>
                <a:latin typeface="Arial"/>
                <a:cs typeface="Arial"/>
              </a:defRPr>
            </a:lvl4pPr>
            <a:lvl5pPr>
              <a:defRPr sz="1400">
                <a:solidFill>
                  <a:srgbClr val="242F27"/>
                </a:solidFill>
                <a:latin typeface="Arial"/>
                <a:cs typeface="Arial"/>
              </a:defRPr>
            </a:lvl5pPr>
          </a:lstStyle>
          <a:p>
            <a:pPr lvl="0"/>
            <a:r>
              <a:rPr lang="nl-NL" dirty="0"/>
              <a:t>Eerste niveau</a:t>
            </a:r>
          </a:p>
          <a:p>
            <a:pPr lvl="1"/>
            <a:r>
              <a:rPr lang="nl-NL" dirty="0"/>
              <a:t>Tweede niveau</a:t>
            </a:r>
          </a:p>
        </p:txBody>
      </p:sp>
      <p:sp>
        <p:nvSpPr>
          <p:cNvPr id="6" name="Tijdelijke aanduiding voor dianummer 5"/>
          <p:cNvSpPr>
            <a:spLocks noGrp="1"/>
          </p:cNvSpPr>
          <p:nvPr>
            <p:ph type="sldNum" sz="quarter" idx="12"/>
          </p:nvPr>
        </p:nvSpPr>
        <p:spPr/>
        <p:txBody>
          <a:bodyPr/>
          <a:lstStyle/>
          <a:p>
            <a:fld id="{8FB1DF11-B7BD-D24F-A20C-A80F95D654A4}" type="slidenum">
              <a:rPr lang="nl-NL" smtClean="0"/>
              <a:t>‹nr.›</a:t>
            </a:fld>
            <a:endParaRPr lang="nl-NL"/>
          </a:p>
        </p:txBody>
      </p:sp>
      <p:sp>
        <p:nvSpPr>
          <p:cNvPr id="9" name="Tekstvak 8"/>
          <p:cNvSpPr txBox="1"/>
          <p:nvPr userDrawn="1"/>
        </p:nvSpPr>
        <p:spPr>
          <a:xfrm>
            <a:off x="476610" y="6488311"/>
            <a:ext cx="3657948" cy="246221"/>
          </a:xfrm>
          <a:prstGeom prst="rect">
            <a:avLst/>
          </a:prstGeom>
          <a:noFill/>
        </p:spPr>
        <p:txBody>
          <a:bodyPr wrap="square" rtlCol="0">
            <a:spAutoFit/>
          </a:bodyPr>
          <a:lstStyle/>
          <a:p>
            <a:r>
              <a:rPr lang="nl-NL" sz="1000" dirty="0">
                <a:solidFill>
                  <a:srgbClr val="FFFFFF"/>
                </a:solidFill>
              </a:rPr>
              <a:t>www.cumulus.co</a:t>
            </a:r>
          </a:p>
        </p:txBody>
      </p:sp>
      <p:sp>
        <p:nvSpPr>
          <p:cNvPr id="12" name="Rechthoek 11"/>
          <p:cNvSpPr/>
          <p:nvPr userDrawn="1"/>
        </p:nvSpPr>
        <p:spPr>
          <a:xfrm>
            <a:off x="-20788" y="0"/>
            <a:ext cx="12282309" cy="1188000"/>
          </a:xfrm>
          <a:prstGeom prst="rect">
            <a:avLst/>
          </a:prstGeom>
          <a:solidFill>
            <a:srgbClr val="1B22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solidFill>
                <a:schemeClr val="bg1"/>
              </a:solidFill>
            </a:endParaRPr>
          </a:p>
        </p:txBody>
      </p:sp>
      <p:sp>
        <p:nvSpPr>
          <p:cNvPr id="2" name="Titel 1"/>
          <p:cNvSpPr>
            <a:spLocks noGrp="1"/>
          </p:cNvSpPr>
          <p:nvPr>
            <p:ph type="title" hasCustomPrompt="1"/>
          </p:nvPr>
        </p:nvSpPr>
        <p:spPr>
          <a:xfrm>
            <a:off x="699850" y="164011"/>
            <a:ext cx="11306857" cy="896542"/>
          </a:xfrm>
        </p:spPr>
        <p:txBody>
          <a:bodyPr anchor="t" anchorCtr="0">
            <a:noAutofit/>
          </a:bodyPr>
          <a:lstStyle>
            <a:lvl1pPr algn="l">
              <a:defRPr sz="2600" b="1" spc="0">
                <a:solidFill>
                  <a:srgbClr val="4CD4A5"/>
                </a:solidFill>
                <a:latin typeface="Arial"/>
                <a:cs typeface="Arial"/>
              </a:defRPr>
            </a:lvl1pPr>
          </a:lstStyle>
          <a:p>
            <a:r>
              <a:rPr lang="nl-NL" dirty="0">
                <a:latin typeface="Arial" charset="0"/>
                <a:ea typeface="ＭＳ Ｐゴシック" charset="0"/>
                <a:cs typeface="ＭＳ Ｐゴシック" charset="0"/>
              </a:rPr>
              <a:t>TITEL</a:t>
            </a:r>
            <a:br>
              <a:rPr lang="nl-NL" dirty="0">
                <a:latin typeface="Arial" charset="0"/>
                <a:ea typeface="ＭＳ Ｐゴシック" charset="0"/>
                <a:cs typeface="ＭＳ Ｐゴシック" charset="0"/>
              </a:rPr>
            </a:br>
            <a:r>
              <a:rPr lang="nl-NL" dirty="0">
                <a:solidFill>
                  <a:srgbClr val="FFFFFF"/>
                </a:solidFill>
                <a:latin typeface="Arial" charset="0"/>
                <a:ea typeface="ＭＳ Ｐゴシック" charset="0"/>
                <a:cs typeface="ＭＳ Ｐゴシック" charset="0"/>
              </a:rPr>
              <a:t>Ondertitel</a:t>
            </a:r>
            <a:endParaRPr lang="nl-NL" dirty="0"/>
          </a:p>
        </p:txBody>
      </p:sp>
    </p:spTree>
    <p:extLst>
      <p:ext uri="{BB962C8B-B14F-4D97-AF65-F5344CB8AC3E}">
        <p14:creationId xmlns:p14="http://schemas.microsoft.com/office/powerpoint/2010/main" val="6630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p:txBody>
          <a:bodyPr/>
          <a:lstStyle/>
          <a:p>
            <a:fld id="{8FB1DF11-B7BD-D24F-A20C-A80F95D654A4}" type="slidenum">
              <a:rPr lang="nl-NL" smtClean="0"/>
              <a:t>‹nr.›</a:t>
            </a:fld>
            <a:endParaRPr lang="nl-NL"/>
          </a:p>
        </p:txBody>
      </p:sp>
    </p:spTree>
    <p:extLst>
      <p:ext uri="{BB962C8B-B14F-4D97-AF65-F5344CB8AC3E}">
        <p14:creationId xmlns:p14="http://schemas.microsoft.com/office/powerpoint/2010/main" val="45323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A4BAEA43-4534-4849-A465-B5F87D7A7289}" type="datetimeFigureOut">
              <a:rPr lang="nl-NL"/>
              <a:pPr>
                <a:defRPr/>
              </a:pPr>
              <a:t>25-3-2020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2ED18AD-EF70-4271-B56D-D3FBFB1B6E59}" type="slidenum">
              <a:rPr lang="nl-NL"/>
              <a:pPr>
                <a:defRPr/>
              </a:pPr>
              <a:t>‹nr.›</a:t>
            </a:fld>
            <a:endParaRPr lang="nl-NL"/>
          </a:p>
        </p:txBody>
      </p:sp>
    </p:spTree>
    <p:extLst>
      <p:ext uri="{BB962C8B-B14F-4D97-AF65-F5344CB8AC3E}">
        <p14:creationId xmlns:p14="http://schemas.microsoft.com/office/powerpoint/2010/main" val="42502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2E54377-1A5E-4323-B4FC-F7E9C89DDFDB}" type="datetimeFigureOut">
              <a:rPr lang="nl-NL"/>
              <a:pPr>
                <a:defRPr/>
              </a:pPr>
              <a:t>25-3-2020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00B7E850-279B-4594-BB9A-0F1B1800E7A1}" type="slidenum">
              <a:rPr lang="nl-NL"/>
              <a:pPr>
                <a:defRPr/>
              </a:pPr>
              <a:t>‹nr.›</a:t>
            </a:fld>
            <a:endParaRPr lang="nl-NL"/>
          </a:p>
        </p:txBody>
      </p:sp>
    </p:spTree>
    <p:extLst>
      <p:ext uri="{BB962C8B-B14F-4D97-AF65-F5344CB8AC3E}">
        <p14:creationId xmlns:p14="http://schemas.microsoft.com/office/powerpoint/2010/main" val="354394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8FB1DF11-B7BD-D24F-A20C-A80F95D654A4}" type="slidenum">
              <a:rPr lang="nl-NL" smtClean="0"/>
              <a:pPr/>
              <a:t>‹nr.›</a:t>
            </a:fld>
            <a:endParaRPr lang="nl-NL"/>
          </a:p>
        </p:txBody>
      </p:sp>
      <p:sp>
        <p:nvSpPr>
          <p:cNvPr id="8" name="Tekstvak 7"/>
          <p:cNvSpPr txBox="1"/>
          <p:nvPr userDrawn="1"/>
        </p:nvSpPr>
        <p:spPr>
          <a:xfrm>
            <a:off x="8805318" y="6396567"/>
            <a:ext cx="3002845" cy="276999"/>
          </a:xfrm>
          <a:prstGeom prst="rect">
            <a:avLst/>
          </a:prstGeom>
          <a:noFill/>
        </p:spPr>
        <p:txBody>
          <a:bodyPr wrap="square" rtlCol="0">
            <a:spAutoFit/>
          </a:bodyPr>
          <a:lstStyle/>
          <a:p>
            <a:pPr algn="ctr"/>
            <a:r>
              <a:rPr lang="nl-NL" sz="1200" dirty="0" err="1">
                <a:solidFill>
                  <a:schemeClr val="bg1">
                    <a:lumMod val="85000"/>
                  </a:schemeClr>
                </a:solidFill>
              </a:rPr>
              <a:t>cumulus.co</a:t>
            </a:r>
            <a:endParaRPr lang="nl-NL" sz="1200" dirty="0">
              <a:solidFill>
                <a:schemeClr val="bg1">
                  <a:lumMod val="85000"/>
                </a:schemeClr>
              </a:solidFill>
            </a:endParaRPr>
          </a:p>
        </p:txBody>
      </p:sp>
    </p:spTree>
    <p:extLst>
      <p:ext uri="{BB962C8B-B14F-4D97-AF65-F5344CB8AC3E}">
        <p14:creationId xmlns:p14="http://schemas.microsoft.com/office/powerpoint/2010/main" val="3250659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sumentenbond.nl/erven-schenken/%E2%82%AC100.000-schenken-zonder-schenkbelasti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018238" y="2586595"/>
            <a:ext cx="6511272" cy="683264"/>
          </a:xfrm>
          <a:prstGeom prst="rect">
            <a:avLst/>
          </a:prstGeom>
          <a:noFill/>
        </p:spPr>
        <p:txBody>
          <a:bodyPr wrap="square" rtlCol="0">
            <a:spAutoFit/>
          </a:bodyPr>
          <a:lstStyle/>
          <a:p>
            <a:pPr algn="l">
              <a:lnSpc>
                <a:spcPct val="120000"/>
              </a:lnSpc>
            </a:pPr>
            <a:r>
              <a:rPr lang="nl-NL" sz="3200" b="1" dirty="0">
                <a:solidFill>
                  <a:schemeClr val="bg1"/>
                </a:solidFill>
                <a:latin typeface="Arial"/>
                <a:cs typeface="Arial"/>
              </a:rPr>
              <a:t>Schenken en erven</a:t>
            </a:r>
            <a:endParaRPr lang="nl-NL" sz="3200" dirty="0">
              <a:solidFill>
                <a:schemeClr val="bg1"/>
              </a:solidFill>
              <a:latin typeface="Arial"/>
              <a:cs typeface="Arial"/>
            </a:endParaRPr>
          </a:p>
        </p:txBody>
      </p:sp>
    </p:spTree>
    <p:extLst>
      <p:ext uri="{BB962C8B-B14F-4D97-AF65-F5344CB8AC3E}">
        <p14:creationId xmlns:p14="http://schemas.microsoft.com/office/powerpoint/2010/main" val="8411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0B7E850-279B-4594-BB9A-0F1B1800E7A1}" type="slidenum">
              <a:rPr lang="nl-NL" smtClean="0"/>
              <a:pPr>
                <a:defRPr/>
              </a:pPr>
              <a:t>10</a:t>
            </a:fld>
            <a:endParaRPr lang="nl-NL"/>
          </a:p>
        </p:txBody>
      </p:sp>
      <p:pic>
        <p:nvPicPr>
          <p:cNvPr id="3" name="Afbeelding 2"/>
          <p:cNvPicPr>
            <a:picLocks noChangeAspect="1"/>
          </p:cNvPicPr>
          <p:nvPr/>
        </p:nvPicPr>
        <p:blipFill>
          <a:blip r:embed="rId2"/>
          <a:stretch>
            <a:fillRect/>
          </a:stretch>
        </p:blipFill>
        <p:spPr>
          <a:xfrm>
            <a:off x="249468" y="567299"/>
            <a:ext cx="5615305" cy="5870546"/>
          </a:xfrm>
          <a:prstGeom prst="rect">
            <a:avLst/>
          </a:prstGeom>
        </p:spPr>
      </p:pic>
      <p:sp>
        <p:nvSpPr>
          <p:cNvPr id="4" name="Tekstvak 3">
            <a:extLst>
              <a:ext uri="{FF2B5EF4-FFF2-40B4-BE49-F238E27FC236}">
                <a16:creationId xmlns:a16="http://schemas.microsoft.com/office/drawing/2014/main" id="{C6D73DB3-8B72-4449-8D2A-DD133C4F56A8}"/>
              </a:ext>
            </a:extLst>
          </p:cNvPr>
          <p:cNvSpPr txBox="1"/>
          <p:nvPr/>
        </p:nvSpPr>
        <p:spPr>
          <a:xfrm>
            <a:off x="5864773" y="5122082"/>
            <a:ext cx="4038285" cy="553998"/>
          </a:xfrm>
          <a:prstGeom prst="rect">
            <a:avLst/>
          </a:prstGeom>
          <a:noFill/>
        </p:spPr>
        <p:txBody>
          <a:bodyPr wrap="none" rtlCol="0">
            <a:spAutoFit/>
          </a:bodyPr>
          <a:lstStyle/>
          <a:p>
            <a:r>
              <a:rPr lang="nl-NL" sz="3000" dirty="0"/>
              <a:t>Marginaal tarief = 42%</a:t>
            </a:r>
          </a:p>
        </p:txBody>
      </p:sp>
      <p:sp>
        <p:nvSpPr>
          <p:cNvPr id="5" name="Tekstvak 4">
            <a:extLst>
              <a:ext uri="{FF2B5EF4-FFF2-40B4-BE49-F238E27FC236}">
                <a16:creationId xmlns:a16="http://schemas.microsoft.com/office/drawing/2014/main" id="{ECB318ED-807B-4DE3-A51F-C6493357456D}"/>
              </a:ext>
            </a:extLst>
          </p:cNvPr>
          <p:cNvSpPr txBox="1"/>
          <p:nvPr/>
        </p:nvSpPr>
        <p:spPr>
          <a:xfrm>
            <a:off x="5864773" y="171105"/>
            <a:ext cx="6327228" cy="2554545"/>
          </a:xfrm>
          <a:prstGeom prst="rect">
            <a:avLst/>
          </a:prstGeom>
          <a:noFill/>
        </p:spPr>
        <p:txBody>
          <a:bodyPr wrap="square" rtlCol="0">
            <a:spAutoFit/>
          </a:bodyPr>
          <a:lstStyle/>
          <a:p>
            <a:r>
              <a:rPr lang="nl-NL" sz="3000" dirty="0"/>
              <a:t>Drempelbedrag:</a:t>
            </a:r>
          </a:p>
          <a:p>
            <a:r>
              <a:rPr lang="nl-NL" sz="2600" dirty="0"/>
              <a:t>Minimaal 1% van het drempelinkomen.</a:t>
            </a:r>
          </a:p>
          <a:p>
            <a:r>
              <a:rPr lang="nl-NL" sz="2600" dirty="0"/>
              <a:t>Maximaal 10% van het drempelinkomen.</a:t>
            </a:r>
          </a:p>
          <a:p>
            <a:endParaRPr lang="nl-NL" sz="3000" dirty="0"/>
          </a:p>
          <a:p>
            <a:r>
              <a:rPr lang="nl-NL" sz="2400" dirty="0"/>
              <a:t>Drempelinkomen = € 35.000</a:t>
            </a:r>
          </a:p>
          <a:p>
            <a:r>
              <a:rPr lang="nl-NL" sz="2400" dirty="0"/>
              <a:t>Drempelbedrag = € 350</a:t>
            </a:r>
          </a:p>
        </p:txBody>
      </p:sp>
    </p:spTree>
    <p:extLst>
      <p:ext uri="{BB962C8B-B14F-4D97-AF65-F5344CB8AC3E}">
        <p14:creationId xmlns:p14="http://schemas.microsoft.com/office/powerpoint/2010/main" val="113375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B8C3216-90A7-4EA3-A8DA-433613236176}"/>
              </a:ext>
            </a:extLst>
          </p:cNvPr>
          <p:cNvSpPr>
            <a:spLocks noGrp="1"/>
          </p:cNvSpPr>
          <p:nvPr>
            <p:ph type="sldNum" sz="quarter" idx="12"/>
          </p:nvPr>
        </p:nvSpPr>
        <p:spPr/>
        <p:txBody>
          <a:bodyPr/>
          <a:lstStyle/>
          <a:p>
            <a:pPr>
              <a:defRPr/>
            </a:pPr>
            <a:fld id="{00B7E850-279B-4594-BB9A-0F1B1800E7A1}" type="slidenum">
              <a:rPr lang="nl-NL" smtClean="0"/>
              <a:pPr>
                <a:defRPr/>
              </a:pPr>
              <a:t>11</a:t>
            </a:fld>
            <a:endParaRPr lang="nl-NL"/>
          </a:p>
        </p:txBody>
      </p:sp>
      <p:sp>
        <p:nvSpPr>
          <p:cNvPr id="3" name="Tekstvak 2">
            <a:extLst>
              <a:ext uri="{FF2B5EF4-FFF2-40B4-BE49-F238E27FC236}">
                <a16:creationId xmlns:a16="http://schemas.microsoft.com/office/drawing/2014/main" id="{EBD95A1E-AFC2-4D76-8D4E-1F21EB5E3071}"/>
              </a:ext>
            </a:extLst>
          </p:cNvPr>
          <p:cNvSpPr txBox="1"/>
          <p:nvPr/>
        </p:nvSpPr>
        <p:spPr>
          <a:xfrm>
            <a:off x="388883" y="420415"/>
            <a:ext cx="11676993" cy="5632311"/>
          </a:xfrm>
          <a:prstGeom prst="rect">
            <a:avLst/>
          </a:prstGeom>
          <a:noFill/>
        </p:spPr>
        <p:txBody>
          <a:bodyPr wrap="square" rtlCol="0">
            <a:spAutoFit/>
          </a:bodyPr>
          <a:lstStyle/>
          <a:p>
            <a:r>
              <a:rPr lang="nl-NL" sz="2400" b="1" dirty="0"/>
              <a:t>Opdracht</a:t>
            </a:r>
            <a:r>
              <a:rPr lang="nl-NL" sz="2400" dirty="0"/>
              <a:t> (gebruik de bronnen op pagina 134)</a:t>
            </a:r>
            <a:r>
              <a:rPr lang="nl-NL" dirty="0"/>
              <a:t>:</a:t>
            </a:r>
          </a:p>
          <a:p>
            <a:endParaRPr lang="nl-NL" dirty="0"/>
          </a:p>
          <a:p>
            <a:r>
              <a:rPr lang="nl-NL" sz="2400" dirty="0"/>
              <a:t>Ellen heeft in 2018 de volgende schenkingen ontvangen:</a:t>
            </a:r>
          </a:p>
          <a:p>
            <a:pPr marL="285750" indent="-285750">
              <a:buFontTx/>
              <a:buChar char="-"/>
            </a:pPr>
            <a:r>
              <a:rPr lang="nl-NL" sz="2400" dirty="0"/>
              <a:t>€ 10.000 van haar vader </a:t>
            </a:r>
            <a:r>
              <a:rPr lang="nl-NL" sz="2400" dirty="0">
                <a:sym typeface="Wingdings" panose="05000000000000000000" pitchFamily="2" charset="2"/>
              </a:rPr>
              <a:t> ze maakt geen gebruik van de eenmalige vrijstelling.</a:t>
            </a:r>
            <a:endParaRPr lang="nl-NL" sz="2400" dirty="0"/>
          </a:p>
          <a:p>
            <a:pPr marL="285750" indent="-285750">
              <a:buFontTx/>
              <a:buChar char="-"/>
            </a:pPr>
            <a:r>
              <a:rPr lang="nl-NL" sz="2400" dirty="0"/>
              <a:t>€ 2.000 van haar tante</a:t>
            </a:r>
          </a:p>
          <a:p>
            <a:pPr marL="285750" indent="-285750">
              <a:buFontTx/>
              <a:buChar char="-"/>
            </a:pPr>
            <a:r>
              <a:rPr lang="nl-NL" sz="2400" dirty="0"/>
              <a:t>€ 60.000 van haar opa</a:t>
            </a:r>
          </a:p>
          <a:p>
            <a:pPr marL="285750" indent="-285750">
              <a:buFontTx/>
              <a:buChar char="-"/>
            </a:pPr>
            <a:endParaRPr lang="nl-NL" sz="2400" dirty="0"/>
          </a:p>
          <a:p>
            <a:pPr marL="342900" indent="-342900">
              <a:buAutoNum type="arabicPeriod"/>
            </a:pPr>
            <a:r>
              <a:rPr lang="nl-NL" sz="2400" dirty="0"/>
              <a:t>Bereken de schenkbelasting die ze betaald.</a:t>
            </a:r>
          </a:p>
          <a:p>
            <a:pPr marL="342900" indent="-342900">
              <a:buAutoNum type="arabicPeriod"/>
            </a:pPr>
            <a:endParaRPr lang="nl-NL" sz="2400" dirty="0"/>
          </a:p>
          <a:p>
            <a:r>
              <a:rPr lang="nl-NL" sz="2400" dirty="0"/>
              <a:t>Ellen heeft in 2018 een inkomen van € 35.000 en heeft een periodieke schenking van € 2.500 en een reguliere gift van € 750 gedaan. Haar marginale tarief is 42%.</a:t>
            </a:r>
          </a:p>
          <a:p>
            <a:pPr marL="342900" indent="-342900">
              <a:buAutoNum type="arabicPeriod"/>
            </a:pPr>
            <a:endParaRPr lang="nl-NL" sz="2400" dirty="0"/>
          </a:p>
          <a:p>
            <a:r>
              <a:rPr lang="nl-NL" sz="2400" dirty="0"/>
              <a:t>2.   Bereken het belastingvoordeel van Ellen?</a:t>
            </a:r>
          </a:p>
          <a:p>
            <a:pPr marL="285750" indent="-285750">
              <a:buFontTx/>
              <a:buChar char="-"/>
            </a:pPr>
            <a:endParaRPr lang="nl-NL" dirty="0"/>
          </a:p>
          <a:p>
            <a:endParaRPr lang="nl-NL" dirty="0"/>
          </a:p>
          <a:p>
            <a:endParaRPr lang="nl-NL" dirty="0"/>
          </a:p>
        </p:txBody>
      </p:sp>
    </p:spTree>
    <p:extLst>
      <p:ext uri="{BB962C8B-B14F-4D97-AF65-F5344CB8AC3E}">
        <p14:creationId xmlns:p14="http://schemas.microsoft.com/office/powerpoint/2010/main" val="132265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018238" y="2586594"/>
            <a:ext cx="6511272" cy="683264"/>
          </a:xfrm>
          <a:prstGeom prst="rect">
            <a:avLst/>
          </a:prstGeom>
          <a:noFill/>
        </p:spPr>
        <p:txBody>
          <a:bodyPr wrap="square" rtlCol="0">
            <a:spAutoFit/>
          </a:bodyPr>
          <a:lstStyle/>
          <a:p>
            <a:pPr algn="l">
              <a:lnSpc>
                <a:spcPct val="120000"/>
              </a:lnSpc>
            </a:pPr>
            <a:r>
              <a:rPr lang="nl-NL" sz="3200" b="1" dirty="0">
                <a:solidFill>
                  <a:schemeClr val="bg1"/>
                </a:solidFill>
                <a:latin typeface="Arial"/>
                <a:cs typeface="Arial"/>
              </a:rPr>
              <a:t>Erven</a:t>
            </a:r>
            <a:endParaRPr lang="nl-NL" sz="3200" dirty="0">
              <a:solidFill>
                <a:schemeClr val="bg1"/>
              </a:solidFill>
              <a:latin typeface="Arial"/>
              <a:cs typeface="Arial"/>
            </a:endParaRPr>
          </a:p>
        </p:txBody>
      </p:sp>
      <p:pic>
        <p:nvPicPr>
          <p:cNvPr id="3" name="Afbeelding 2"/>
          <p:cNvPicPr>
            <a:picLocks noChangeAspect="1"/>
          </p:cNvPicPr>
          <p:nvPr/>
        </p:nvPicPr>
        <p:blipFill>
          <a:blip r:embed="rId3"/>
          <a:stretch>
            <a:fillRect/>
          </a:stretch>
        </p:blipFill>
        <p:spPr>
          <a:xfrm>
            <a:off x="5008881" y="2218763"/>
            <a:ext cx="5382577" cy="4291708"/>
          </a:xfrm>
          <a:prstGeom prst="rect">
            <a:avLst/>
          </a:prstGeom>
        </p:spPr>
      </p:pic>
    </p:spTree>
    <p:extLst>
      <p:ext uri="{BB962C8B-B14F-4D97-AF65-F5344CB8AC3E}">
        <p14:creationId xmlns:p14="http://schemas.microsoft.com/office/powerpoint/2010/main" val="437791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13</a:t>
            </a:fld>
            <a:endParaRPr lang="nl-NL"/>
          </a:p>
        </p:txBody>
      </p:sp>
      <p:sp>
        <p:nvSpPr>
          <p:cNvPr id="4" name="Tekstvak 3"/>
          <p:cNvSpPr txBox="1"/>
          <p:nvPr/>
        </p:nvSpPr>
        <p:spPr>
          <a:xfrm>
            <a:off x="2011680" y="375920"/>
            <a:ext cx="4001416" cy="2677656"/>
          </a:xfrm>
          <a:prstGeom prst="rect">
            <a:avLst/>
          </a:prstGeom>
          <a:noFill/>
        </p:spPr>
        <p:txBody>
          <a:bodyPr wrap="none" rtlCol="0">
            <a:spAutoFit/>
          </a:bodyPr>
          <a:lstStyle/>
          <a:p>
            <a:r>
              <a:rPr lang="nl-NL" sz="2400" b="1" dirty="0"/>
              <a:t>Erven</a:t>
            </a:r>
          </a:p>
          <a:p>
            <a:endParaRPr lang="nl-NL" sz="2400" dirty="0"/>
          </a:p>
          <a:p>
            <a:pPr marL="285750" indent="-285750">
              <a:buFont typeface="Arial" panose="020B0604020202020204" pitchFamily="34" charset="0"/>
              <a:buChar char="•"/>
            </a:pPr>
            <a:r>
              <a:rPr lang="nl-NL" sz="2400" dirty="0"/>
              <a:t>Door de wet laten regelen</a:t>
            </a:r>
            <a:br>
              <a:rPr lang="nl-NL" sz="2400" dirty="0"/>
            </a:br>
            <a:r>
              <a:rPr lang="nl-NL" sz="2400" dirty="0"/>
              <a:t>(versterferfrecht)</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Zelf testament opstellen</a:t>
            </a:r>
            <a:br>
              <a:rPr lang="nl-NL" sz="2400" dirty="0"/>
            </a:br>
            <a:r>
              <a:rPr lang="nl-NL" sz="2400" dirty="0"/>
              <a:t>(bij uiterste wil)</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369076"/>
            <a:ext cx="9144000" cy="3488924"/>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760" y="487680"/>
            <a:ext cx="3578255" cy="1789128"/>
          </a:xfrm>
          <a:prstGeom prst="rect">
            <a:avLst/>
          </a:prstGeom>
        </p:spPr>
      </p:pic>
    </p:spTree>
    <p:extLst>
      <p:ext uri="{BB962C8B-B14F-4D97-AF65-F5344CB8AC3E}">
        <p14:creationId xmlns:p14="http://schemas.microsoft.com/office/powerpoint/2010/main" val="19839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14</a:t>
            </a:fld>
            <a:endParaRPr lang="nl-NL"/>
          </a:p>
        </p:txBody>
      </p:sp>
      <p:pic>
        <p:nvPicPr>
          <p:cNvPr id="4" name="Afbeelding 3"/>
          <p:cNvPicPr>
            <a:picLocks noChangeAspect="1"/>
          </p:cNvPicPr>
          <p:nvPr/>
        </p:nvPicPr>
        <p:blipFill>
          <a:blip r:embed="rId3"/>
          <a:stretch>
            <a:fillRect/>
          </a:stretch>
        </p:blipFill>
        <p:spPr>
          <a:xfrm>
            <a:off x="1658938" y="1"/>
            <a:ext cx="8866823" cy="6821711"/>
          </a:xfrm>
          <a:prstGeom prst="rect">
            <a:avLst/>
          </a:prstGeom>
        </p:spPr>
      </p:pic>
    </p:spTree>
    <p:extLst>
      <p:ext uri="{BB962C8B-B14F-4D97-AF65-F5344CB8AC3E}">
        <p14:creationId xmlns:p14="http://schemas.microsoft.com/office/powerpoint/2010/main" val="286301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15</a:t>
            </a:fld>
            <a:endParaRPr lang="nl-NL"/>
          </a:p>
        </p:txBody>
      </p:sp>
      <p:sp>
        <p:nvSpPr>
          <p:cNvPr id="4" name="Titel 3"/>
          <p:cNvSpPr>
            <a:spLocks noGrp="1"/>
          </p:cNvSpPr>
          <p:nvPr>
            <p:ph type="title"/>
          </p:nvPr>
        </p:nvSpPr>
        <p:spPr/>
        <p:txBody>
          <a:bodyPr/>
          <a:lstStyle/>
          <a:p>
            <a:r>
              <a:rPr lang="nl-NL" dirty="0"/>
              <a:t>Erven</a:t>
            </a:r>
            <a:br>
              <a:rPr lang="nl-NL" dirty="0"/>
            </a:br>
            <a:r>
              <a:rPr lang="nl-NL" sz="2100" b="0" dirty="0">
                <a:solidFill>
                  <a:srgbClr val="FFFFFF"/>
                </a:solidFill>
              </a:rPr>
              <a:t>Belangrijkste begrippen samengevat</a:t>
            </a:r>
          </a:p>
        </p:txBody>
      </p:sp>
      <p:sp>
        <p:nvSpPr>
          <p:cNvPr id="6" name="Tijdelijke aanduiding voor inhoud 2"/>
          <p:cNvSpPr txBox="1">
            <a:spLocks/>
          </p:cNvSpPr>
          <p:nvPr/>
        </p:nvSpPr>
        <p:spPr>
          <a:xfrm>
            <a:off x="4667251" y="1513859"/>
            <a:ext cx="5349875" cy="1106651"/>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Degene die is overleden en zijn bezit (geld, goederen) en schulden als erfenis achterlaat.</a:t>
            </a:r>
            <a:endParaRPr lang="nl-NL" sz="1400" dirty="0"/>
          </a:p>
        </p:txBody>
      </p:sp>
      <p:sp>
        <p:nvSpPr>
          <p:cNvPr id="7" name="Rechthoek 6"/>
          <p:cNvSpPr>
            <a:spLocks/>
          </p:cNvSpPr>
          <p:nvPr/>
        </p:nvSpPr>
        <p:spPr>
          <a:xfrm>
            <a:off x="2212124" y="1561483"/>
            <a:ext cx="2359877" cy="3959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  1. Erflater</a:t>
            </a:r>
          </a:p>
        </p:txBody>
      </p:sp>
      <p:sp>
        <p:nvSpPr>
          <p:cNvPr id="9" name="Rechthoek 8"/>
          <p:cNvSpPr>
            <a:spLocks/>
          </p:cNvSpPr>
          <p:nvPr/>
        </p:nvSpPr>
        <p:spPr>
          <a:xfrm>
            <a:off x="2212781" y="2279616"/>
            <a:ext cx="2359877" cy="3959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  2. Legitimaris</a:t>
            </a:r>
          </a:p>
        </p:txBody>
      </p:sp>
      <p:sp>
        <p:nvSpPr>
          <p:cNvPr id="10" name="Rechthoek 9"/>
          <p:cNvSpPr>
            <a:spLocks/>
          </p:cNvSpPr>
          <p:nvPr/>
        </p:nvSpPr>
        <p:spPr>
          <a:xfrm>
            <a:off x="2212781" y="3067016"/>
            <a:ext cx="2359877" cy="3959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  3. Legataris</a:t>
            </a:r>
          </a:p>
        </p:txBody>
      </p:sp>
      <p:sp>
        <p:nvSpPr>
          <p:cNvPr id="11" name="Rechthoek 10"/>
          <p:cNvSpPr>
            <a:spLocks/>
          </p:cNvSpPr>
          <p:nvPr/>
        </p:nvSpPr>
        <p:spPr>
          <a:xfrm>
            <a:off x="2212124" y="4749800"/>
            <a:ext cx="2359877" cy="3959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  4. Legitieme portie</a:t>
            </a:r>
          </a:p>
        </p:txBody>
      </p:sp>
      <p:sp>
        <p:nvSpPr>
          <p:cNvPr id="12" name="Rechthoek 11"/>
          <p:cNvSpPr>
            <a:spLocks/>
          </p:cNvSpPr>
          <p:nvPr/>
        </p:nvSpPr>
        <p:spPr>
          <a:xfrm>
            <a:off x="2212124" y="5489575"/>
            <a:ext cx="2359877" cy="3959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  5. Legitieme massa</a:t>
            </a:r>
          </a:p>
        </p:txBody>
      </p:sp>
      <p:sp>
        <p:nvSpPr>
          <p:cNvPr id="13" name="Tijdelijke aanduiding voor inhoud 2"/>
          <p:cNvSpPr txBox="1">
            <a:spLocks/>
          </p:cNvSpPr>
          <p:nvPr/>
        </p:nvSpPr>
        <p:spPr>
          <a:xfrm>
            <a:off x="4667908" y="2215500"/>
            <a:ext cx="5349875" cy="1106651"/>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1400" dirty="0"/>
              <a:t>De </a:t>
            </a:r>
            <a:r>
              <a:rPr lang="nl-NL" dirty="0"/>
              <a:t>erfgenaam die recht heeft op een in de wet bepaald deel van de nalatenschap</a:t>
            </a:r>
            <a:r>
              <a:rPr lang="nl-NL" sz="1400" dirty="0"/>
              <a:t>.</a:t>
            </a:r>
          </a:p>
        </p:txBody>
      </p:sp>
      <p:sp>
        <p:nvSpPr>
          <p:cNvPr id="14" name="Tijdelijke aanduiding voor inhoud 2"/>
          <p:cNvSpPr txBox="1">
            <a:spLocks/>
          </p:cNvSpPr>
          <p:nvPr/>
        </p:nvSpPr>
        <p:spPr>
          <a:xfrm>
            <a:off x="4667908" y="3037674"/>
            <a:ext cx="5349875" cy="1481658"/>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Iemand die op grond van een testamentaire beschikking een bepaald goed uit de nalatenschap verkrijgt</a:t>
            </a:r>
          </a:p>
          <a:p>
            <a:r>
              <a:rPr lang="nl-NL" dirty="0"/>
              <a:t>Het is natuurlijk mogelijk dat de </a:t>
            </a:r>
            <a:r>
              <a:rPr lang="nl-NL" i="1" dirty="0"/>
              <a:t>legataris</a:t>
            </a:r>
            <a:r>
              <a:rPr lang="nl-NL" dirty="0"/>
              <a:t> is overleden voordat het testament wordt uitgevoerd. In die situatie komt het legaat te vervallen </a:t>
            </a:r>
            <a:endParaRPr lang="nl-NL" sz="1400" dirty="0"/>
          </a:p>
        </p:txBody>
      </p:sp>
      <p:sp>
        <p:nvSpPr>
          <p:cNvPr id="15" name="Tijdelijke aanduiding voor inhoud 2"/>
          <p:cNvSpPr txBox="1">
            <a:spLocks/>
          </p:cNvSpPr>
          <p:nvPr/>
        </p:nvSpPr>
        <p:spPr>
          <a:xfrm>
            <a:off x="4667251" y="4747967"/>
            <a:ext cx="5349875" cy="590483"/>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het gedeelte van de </a:t>
            </a:r>
            <a:r>
              <a:rPr lang="nl-NL" i="1" dirty="0"/>
              <a:t>erfenis</a:t>
            </a:r>
            <a:r>
              <a:rPr lang="nl-NL" dirty="0"/>
              <a:t> van de ouder waarop het kind altijd recht heeft. (wettelijk erfdeel)</a:t>
            </a:r>
            <a:endParaRPr lang="nl-NL" sz="1400" dirty="0"/>
          </a:p>
        </p:txBody>
      </p:sp>
      <p:sp>
        <p:nvSpPr>
          <p:cNvPr id="16" name="Tijdelijke aanduiding voor inhoud 2"/>
          <p:cNvSpPr txBox="1">
            <a:spLocks/>
          </p:cNvSpPr>
          <p:nvPr/>
        </p:nvSpPr>
        <p:spPr>
          <a:xfrm>
            <a:off x="4667251" y="5455958"/>
            <a:ext cx="5349875" cy="590483"/>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1400" dirty="0"/>
              <a:t>Waarde van de nalatenschap </a:t>
            </a:r>
            <a:br>
              <a:rPr lang="nl-NL" sz="1400" dirty="0"/>
            </a:br>
            <a:r>
              <a:rPr lang="nl-NL" sz="1400" dirty="0"/>
              <a:t>+ Waarde van giften aan derden over de 5 jaar voor overlijden</a:t>
            </a:r>
            <a:br>
              <a:rPr lang="nl-NL" sz="1400" dirty="0"/>
            </a:br>
            <a:r>
              <a:rPr lang="nl-NL" sz="1400" dirty="0"/>
              <a:t>+ Waarde van giften aan legitimarissen</a:t>
            </a:r>
            <a:br>
              <a:rPr lang="nl-NL" sz="1400" dirty="0"/>
            </a:br>
            <a:r>
              <a:rPr lang="nl-NL" sz="1400" dirty="0"/>
              <a:t>- Schulden </a:t>
            </a:r>
          </a:p>
        </p:txBody>
      </p:sp>
      <p:grpSp>
        <p:nvGrpSpPr>
          <p:cNvPr id="18" name="Groeperen 17"/>
          <p:cNvGrpSpPr/>
          <p:nvPr/>
        </p:nvGrpSpPr>
        <p:grpSpPr>
          <a:xfrm flipV="1">
            <a:off x="2164498" y="1482108"/>
            <a:ext cx="7820876" cy="0"/>
            <a:chOff x="693738" y="3438264"/>
            <a:chExt cx="8116670" cy="0"/>
          </a:xfrm>
        </p:grpSpPr>
        <p:cxnSp>
          <p:nvCxnSpPr>
            <p:cNvPr id="19" name="Rechte verbindingslijn 18"/>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Rechte verbindingslijn 20"/>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4" name="Groeperen 23"/>
          <p:cNvGrpSpPr/>
          <p:nvPr/>
        </p:nvGrpSpPr>
        <p:grpSpPr>
          <a:xfrm flipV="1">
            <a:off x="2165155" y="2183749"/>
            <a:ext cx="7820876" cy="0"/>
            <a:chOff x="693738" y="3438264"/>
            <a:chExt cx="8116670" cy="0"/>
          </a:xfrm>
        </p:grpSpPr>
        <p:cxnSp>
          <p:nvCxnSpPr>
            <p:cNvPr id="25" name="Rechte verbindingslijn 24"/>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Rechte verbindingslijn 25"/>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7" name="Groeperen 26"/>
          <p:cNvGrpSpPr/>
          <p:nvPr/>
        </p:nvGrpSpPr>
        <p:grpSpPr>
          <a:xfrm flipV="1">
            <a:off x="2165155" y="2983082"/>
            <a:ext cx="7820876" cy="0"/>
            <a:chOff x="693738" y="3438264"/>
            <a:chExt cx="8116670" cy="0"/>
          </a:xfrm>
        </p:grpSpPr>
        <p:cxnSp>
          <p:nvCxnSpPr>
            <p:cNvPr id="28" name="Rechte verbindingslijn 27"/>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28"/>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0" name="Groeperen 29"/>
          <p:cNvGrpSpPr/>
          <p:nvPr/>
        </p:nvGrpSpPr>
        <p:grpSpPr>
          <a:xfrm flipV="1">
            <a:off x="2164498" y="4668591"/>
            <a:ext cx="7820876" cy="0"/>
            <a:chOff x="693738" y="3438264"/>
            <a:chExt cx="8116670" cy="0"/>
          </a:xfrm>
        </p:grpSpPr>
        <p:cxnSp>
          <p:nvCxnSpPr>
            <p:cNvPr id="31" name="Rechte verbindingslijn 30"/>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31"/>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3" name="Groeperen 32"/>
          <p:cNvGrpSpPr/>
          <p:nvPr/>
        </p:nvGrpSpPr>
        <p:grpSpPr>
          <a:xfrm flipV="1">
            <a:off x="2164498" y="5401949"/>
            <a:ext cx="7820876" cy="0"/>
            <a:chOff x="693738" y="3438264"/>
            <a:chExt cx="8116670" cy="0"/>
          </a:xfrm>
        </p:grpSpPr>
        <p:cxnSp>
          <p:nvCxnSpPr>
            <p:cNvPr id="34" name="Rechte verbindingslijn 33"/>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34"/>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6" name="Groeperen 35"/>
          <p:cNvGrpSpPr/>
          <p:nvPr/>
        </p:nvGrpSpPr>
        <p:grpSpPr>
          <a:xfrm flipV="1">
            <a:off x="2164498" y="6432729"/>
            <a:ext cx="7820876" cy="0"/>
            <a:chOff x="693738" y="3438264"/>
            <a:chExt cx="8116670" cy="0"/>
          </a:xfrm>
        </p:grpSpPr>
        <p:cxnSp>
          <p:nvCxnSpPr>
            <p:cNvPr id="37" name="Rechte verbindingslijn 36"/>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Rechte verbindingslijn 37"/>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2997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build="p"/>
      <p:bldP spid="14" grpId="0" build="p"/>
      <p:bldP spid="15" grpId="0" build="p"/>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0B7E850-279B-4594-BB9A-0F1B1800E7A1}" type="slidenum">
              <a:rPr lang="nl-NL" smtClean="0"/>
              <a:pPr>
                <a:defRPr/>
              </a:pPr>
              <a:t>16</a:t>
            </a:fld>
            <a:endParaRPr lang="nl-NL"/>
          </a:p>
        </p:txBody>
      </p:sp>
      <p:pic>
        <p:nvPicPr>
          <p:cNvPr id="3" name="Afbeelding 2"/>
          <p:cNvPicPr>
            <a:picLocks noChangeAspect="1"/>
          </p:cNvPicPr>
          <p:nvPr/>
        </p:nvPicPr>
        <p:blipFill>
          <a:blip r:embed="rId2"/>
          <a:stretch>
            <a:fillRect/>
          </a:stretch>
        </p:blipFill>
        <p:spPr>
          <a:xfrm>
            <a:off x="1178561" y="4307206"/>
            <a:ext cx="3228975" cy="2124075"/>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847" y="1478865"/>
            <a:ext cx="4322642" cy="3890378"/>
          </a:xfrm>
          <a:prstGeom prst="rect">
            <a:avLst/>
          </a:prstGeom>
        </p:spPr>
      </p:pic>
    </p:spTree>
    <p:extLst>
      <p:ext uri="{BB962C8B-B14F-4D97-AF65-F5344CB8AC3E}">
        <p14:creationId xmlns:p14="http://schemas.microsoft.com/office/powerpoint/2010/main" val="44807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0B7E850-279B-4594-BB9A-0F1B1800E7A1}" type="slidenum">
              <a:rPr lang="nl-NL" smtClean="0"/>
              <a:pPr>
                <a:defRPr/>
              </a:pPr>
              <a:t>17</a:t>
            </a:fld>
            <a:endParaRPr lang="nl-NL"/>
          </a:p>
        </p:txBody>
      </p:sp>
      <p:sp>
        <p:nvSpPr>
          <p:cNvPr id="16" name="Tekstvak 15"/>
          <p:cNvSpPr txBox="1"/>
          <p:nvPr/>
        </p:nvSpPr>
        <p:spPr>
          <a:xfrm>
            <a:off x="1398034" y="1188772"/>
            <a:ext cx="9666206" cy="3354765"/>
          </a:xfrm>
          <a:prstGeom prst="rect">
            <a:avLst/>
          </a:prstGeom>
          <a:noFill/>
        </p:spPr>
        <p:txBody>
          <a:bodyPr wrap="square" rtlCol="0">
            <a:spAutoFit/>
          </a:bodyPr>
          <a:lstStyle/>
          <a:p>
            <a:r>
              <a:rPr lang="nl-NL" sz="2400" dirty="0"/>
              <a:t>Beste …</a:t>
            </a:r>
          </a:p>
          <a:p>
            <a:endParaRPr lang="nl-NL" sz="1000" dirty="0"/>
          </a:p>
          <a:p>
            <a:r>
              <a:rPr lang="nl-NL" sz="2400" dirty="0"/>
              <a:t>Ik heb 1 broer.</a:t>
            </a:r>
          </a:p>
          <a:p>
            <a:r>
              <a:rPr lang="nl-NL" sz="2400" dirty="0"/>
              <a:t>Mijn ouders hebben mij onterft.</a:t>
            </a:r>
          </a:p>
          <a:p>
            <a:r>
              <a:rPr lang="nl-NL" sz="2400" dirty="0"/>
              <a:t>Mijn ouders hebben mijn broer een schenking gedaan van € 100.000.</a:t>
            </a:r>
          </a:p>
          <a:p>
            <a:r>
              <a:rPr lang="nl-NL" sz="2400" dirty="0"/>
              <a:t>De nalatenschap van mijn overleden vader bedraagt nu € 140.000.</a:t>
            </a:r>
          </a:p>
          <a:p>
            <a:r>
              <a:rPr lang="nl-NL" sz="2400" dirty="0"/>
              <a:t>Hoe bereken ik dat deel van de nalatenschap waar ik recht op heb?</a:t>
            </a:r>
          </a:p>
          <a:p>
            <a:endParaRPr lang="nl-NL" sz="1000" dirty="0"/>
          </a:p>
          <a:p>
            <a:r>
              <a:rPr lang="nl-NL" sz="2400" dirty="0"/>
              <a:t>Vriendelijke groeten,</a:t>
            </a:r>
          </a:p>
          <a:p>
            <a:r>
              <a:rPr lang="nl-NL" sz="2400" dirty="0"/>
              <a:t>Barry </a:t>
            </a:r>
          </a:p>
        </p:txBody>
      </p:sp>
    </p:spTree>
    <p:extLst>
      <p:ext uri="{BB962C8B-B14F-4D97-AF65-F5344CB8AC3E}">
        <p14:creationId xmlns:p14="http://schemas.microsoft.com/office/powerpoint/2010/main" val="265288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18</a:t>
            </a:fld>
            <a:endParaRPr lang="nl-NL"/>
          </a:p>
        </p:txBody>
      </p:sp>
      <p:pic>
        <p:nvPicPr>
          <p:cNvPr id="5" name="Afbeelding 4"/>
          <p:cNvPicPr>
            <a:picLocks noChangeAspect="1"/>
          </p:cNvPicPr>
          <p:nvPr/>
        </p:nvPicPr>
        <p:blipFill>
          <a:blip r:embed="rId3"/>
          <a:stretch>
            <a:fillRect/>
          </a:stretch>
        </p:blipFill>
        <p:spPr>
          <a:xfrm>
            <a:off x="1158240" y="4251326"/>
            <a:ext cx="3657600" cy="2105025"/>
          </a:xfrm>
          <a:prstGeom prst="rect">
            <a:avLst/>
          </a:prstGeom>
        </p:spPr>
      </p:pic>
      <p:pic>
        <p:nvPicPr>
          <p:cNvPr id="8" name="Afbeelding 7"/>
          <p:cNvPicPr>
            <a:picLocks noChangeAspect="1"/>
          </p:cNvPicPr>
          <p:nvPr/>
        </p:nvPicPr>
        <p:blipFill>
          <a:blip r:embed="rId4"/>
          <a:stretch>
            <a:fillRect/>
          </a:stretch>
        </p:blipFill>
        <p:spPr>
          <a:xfrm>
            <a:off x="2070416" y="60412"/>
            <a:ext cx="7795946" cy="3467042"/>
          </a:xfrm>
          <a:prstGeom prst="rect">
            <a:avLst/>
          </a:prstGeom>
        </p:spPr>
      </p:pic>
      <p:sp>
        <p:nvSpPr>
          <p:cNvPr id="2" name="Rechthoek 1"/>
          <p:cNvSpPr/>
          <p:nvPr/>
        </p:nvSpPr>
        <p:spPr>
          <a:xfrm>
            <a:off x="2070416" y="132080"/>
            <a:ext cx="550864" cy="375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6059829" y="132080"/>
            <a:ext cx="550864" cy="375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p:cNvSpPr/>
          <p:nvPr/>
        </p:nvSpPr>
        <p:spPr>
          <a:xfrm>
            <a:off x="3889056" y="2926080"/>
            <a:ext cx="5539424" cy="518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A973D563-7BDD-440F-A01C-8D0791661D9B}"/>
              </a:ext>
            </a:extLst>
          </p:cNvPr>
          <p:cNvSpPr txBox="1"/>
          <p:nvPr/>
        </p:nvSpPr>
        <p:spPr>
          <a:xfrm>
            <a:off x="5167952" y="3992019"/>
            <a:ext cx="6638356" cy="1200329"/>
          </a:xfrm>
          <a:prstGeom prst="rect">
            <a:avLst/>
          </a:prstGeom>
          <a:noFill/>
        </p:spPr>
        <p:txBody>
          <a:bodyPr wrap="none" rtlCol="0">
            <a:spAutoFit/>
          </a:bodyPr>
          <a:lstStyle/>
          <a:p>
            <a:r>
              <a:rPr lang="nl-NL" sz="2400" dirty="0"/>
              <a:t>De erflater laat een vermogen na van € 30.000.</a:t>
            </a:r>
          </a:p>
          <a:p>
            <a:endParaRPr lang="nl-NL" sz="2400" dirty="0"/>
          </a:p>
          <a:p>
            <a:r>
              <a:rPr lang="nl-NL" sz="2400" dirty="0"/>
              <a:t>Hoeveel krijgt zijn halfbroer?</a:t>
            </a:r>
          </a:p>
        </p:txBody>
      </p:sp>
    </p:spTree>
    <p:extLst>
      <p:ext uri="{BB962C8B-B14F-4D97-AF65-F5344CB8AC3E}">
        <p14:creationId xmlns:p14="http://schemas.microsoft.com/office/powerpoint/2010/main" val="5687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19</a:t>
            </a:fld>
            <a:endParaRPr lang="nl-NL"/>
          </a:p>
        </p:txBody>
      </p:sp>
      <p:pic>
        <p:nvPicPr>
          <p:cNvPr id="5" name="Afbeelding 4"/>
          <p:cNvPicPr>
            <a:picLocks noChangeAspect="1"/>
          </p:cNvPicPr>
          <p:nvPr/>
        </p:nvPicPr>
        <p:blipFill>
          <a:blip r:embed="rId3"/>
          <a:stretch>
            <a:fillRect/>
          </a:stretch>
        </p:blipFill>
        <p:spPr>
          <a:xfrm>
            <a:off x="1442720" y="4173855"/>
            <a:ext cx="3657600" cy="2105025"/>
          </a:xfrm>
          <a:prstGeom prst="rect">
            <a:avLst/>
          </a:prstGeom>
        </p:spPr>
      </p:pic>
      <p:pic>
        <p:nvPicPr>
          <p:cNvPr id="7" name="Afbeelding 6"/>
          <p:cNvPicPr>
            <a:picLocks noChangeAspect="1"/>
          </p:cNvPicPr>
          <p:nvPr/>
        </p:nvPicPr>
        <p:blipFill>
          <a:blip r:embed="rId4"/>
          <a:stretch>
            <a:fillRect/>
          </a:stretch>
        </p:blipFill>
        <p:spPr>
          <a:xfrm>
            <a:off x="2194560" y="304800"/>
            <a:ext cx="7616476" cy="3352800"/>
          </a:xfrm>
          <a:prstGeom prst="rect">
            <a:avLst/>
          </a:prstGeom>
        </p:spPr>
      </p:pic>
      <p:sp>
        <p:nvSpPr>
          <p:cNvPr id="8" name="Rechthoek 7"/>
          <p:cNvSpPr/>
          <p:nvPr/>
        </p:nvSpPr>
        <p:spPr>
          <a:xfrm>
            <a:off x="3698240" y="2926080"/>
            <a:ext cx="5730240" cy="518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1494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kstvak 8"/>
          <p:cNvSpPr txBox="1">
            <a:spLocks noChangeArrowheads="1"/>
          </p:cNvSpPr>
          <p:nvPr/>
        </p:nvSpPr>
        <p:spPr bwMode="auto">
          <a:xfrm>
            <a:off x="1524000" y="1"/>
            <a:ext cx="9144000" cy="1200329"/>
          </a:xfrm>
          <a:prstGeom prst="rect">
            <a:avLst/>
          </a:prstGeom>
          <a:noFill/>
          <a:ln w="9525">
            <a:noFill/>
            <a:miter lim="800000"/>
            <a:headEnd/>
            <a:tailEnd/>
          </a:ln>
        </p:spPr>
        <p:txBody>
          <a:bodyPr wrap="square">
            <a:spAutoFit/>
          </a:bodyPr>
          <a:lstStyle/>
          <a:p>
            <a:pPr algn="ctr"/>
            <a:r>
              <a:rPr lang="nl-NL" sz="7200" dirty="0">
                <a:solidFill>
                  <a:srgbClr val="C00000"/>
                </a:solidFill>
                <a:latin typeface="Calibri" pitchFamily="34" charset="0"/>
              </a:rPr>
              <a:t>Schenken en erven</a:t>
            </a:r>
          </a:p>
        </p:txBody>
      </p:sp>
      <p:sp>
        <p:nvSpPr>
          <p:cNvPr id="6" name="Tekstvak 5">
            <a:hlinkClick r:id="rId3" action="ppaction://hlinksldjump"/>
          </p:cNvPr>
          <p:cNvSpPr txBox="1"/>
          <p:nvPr/>
        </p:nvSpPr>
        <p:spPr>
          <a:xfrm>
            <a:off x="2711624" y="1629606"/>
            <a:ext cx="2787943" cy="461665"/>
          </a:xfrm>
          <a:prstGeom prst="rect">
            <a:avLst/>
          </a:prstGeom>
          <a:noFill/>
        </p:spPr>
        <p:txBody>
          <a:bodyPr wrap="none" rtlCol="0">
            <a:spAutoFit/>
          </a:bodyPr>
          <a:lstStyle/>
          <a:p>
            <a:r>
              <a:rPr lang="nl-NL" sz="2400" dirty="0"/>
              <a:t>-	Schenken civiel</a:t>
            </a:r>
          </a:p>
        </p:txBody>
      </p:sp>
      <p:sp>
        <p:nvSpPr>
          <p:cNvPr id="11" name="Tekstvak 10">
            <a:hlinkClick r:id="rId3" action="ppaction://hlinksldjump"/>
          </p:cNvPr>
          <p:cNvSpPr txBox="1"/>
          <p:nvPr/>
        </p:nvSpPr>
        <p:spPr>
          <a:xfrm>
            <a:off x="2711625" y="2234482"/>
            <a:ext cx="2975495" cy="461665"/>
          </a:xfrm>
          <a:prstGeom prst="rect">
            <a:avLst/>
          </a:prstGeom>
          <a:noFill/>
        </p:spPr>
        <p:txBody>
          <a:bodyPr wrap="none" rtlCol="0">
            <a:spAutoFit/>
          </a:bodyPr>
          <a:lstStyle/>
          <a:p>
            <a:r>
              <a:rPr lang="nl-NL" sz="2400" dirty="0"/>
              <a:t>-	Schenken fiscaal</a:t>
            </a:r>
          </a:p>
        </p:txBody>
      </p:sp>
      <p:sp>
        <p:nvSpPr>
          <p:cNvPr id="7" name="Tekstvak 6">
            <a:hlinkClick r:id="rId3" action="ppaction://hlinksldjump"/>
          </p:cNvPr>
          <p:cNvSpPr txBox="1"/>
          <p:nvPr/>
        </p:nvSpPr>
        <p:spPr>
          <a:xfrm>
            <a:off x="2711624" y="2882554"/>
            <a:ext cx="2222083" cy="461665"/>
          </a:xfrm>
          <a:prstGeom prst="rect">
            <a:avLst/>
          </a:prstGeom>
          <a:noFill/>
        </p:spPr>
        <p:txBody>
          <a:bodyPr wrap="none" rtlCol="0">
            <a:spAutoFit/>
          </a:bodyPr>
          <a:lstStyle/>
          <a:p>
            <a:r>
              <a:rPr lang="nl-NL" sz="2400" dirty="0"/>
              <a:t>-	Erven civiel</a:t>
            </a:r>
          </a:p>
        </p:txBody>
      </p:sp>
      <p:sp>
        <p:nvSpPr>
          <p:cNvPr id="8" name="Tekstvak 7">
            <a:hlinkClick r:id="rId3" action="ppaction://hlinksldjump"/>
          </p:cNvPr>
          <p:cNvSpPr txBox="1"/>
          <p:nvPr/>
        </p:nvSpPr>
        <p:spPr>
          <a:xfrm>
            <a:off x="2711624" y="3500162"/>
            <a:ext cx="4038285" cy="461665"/>
          </a:xfrm>
          <a:prstGeom prst="rect">
            <a:avLst/>
          </a:prstGeom>
          <a:noFill/>
        </p:spPr>
        <p:txBody>
          <a:bodyPr wrap="none" rtlCol="0">
            <a:spAutoFit/>
          </a:bodyPr>
          <a:lstStyle/>
          <a:p>
            <a:r>
              <a:rPr lang="nl-NL" sz="2400" dirty="0"/>
              <a:t>-	Afwikkelen nalatenschap</a:t>
            </a:r>
          </a:p>
        </p:txBody>
      </p:sp>
      <p:sp>
        <p:nvSpPr>
          <p:cNvPr id="10" name="Tekstvak 9">
            <a:hlinkClick r:id="rId3" action="ppaction://hlinksldjump"/>
          </p:cNvPr>
          <p:cNvSpPr txBox="1"/>
          <p:nvPr/>
        </p:nvSpPr>
        <p:spPr>
          <a:xfrm>
            <a:off x="2711624" y="4148234"/>
            <a:ext cx="2409634" cy="461665"/>
          </a:xfrm>
          <a:prstGeom prst="rect">
            <a:avLst/>
          </a:prstGeom>
          <a:noFill/>
        </p:spPr>
        <p:txBody>
          <a:bodyPr wrap="none" rtlCol="0">
            <a:spAutoFit/>
          </a:bodyPr>
          <a:lstStyle/>
          <a:p>
            <a:r>
              <a:rPr lang="nl-NL" sz="2400" dirty="0"/>
              <a:t>-	Erven fiscaal</a:t>
            </a:r>
          </a:p>
        </p:txBody>
      </p:sp>
    </p:spTree>
    <p:extLst>
      <p:ext uri="{BB962C8B-B14F-4D97-AF65-F5344CB8AC3E}">
        <p14:creationId xmlns:p14="http://schemas.microsoft.com/office/powerpoint/2010/main" val="512522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0B7E850-279B-4594-BB9A-0F1B1800E7A1}" type="slidenum">
              <a:rPr lang="nl-NL" smtClean="0"/>
              <a:pPr>
                <a:defRPr/>
              </a:pPr>
              <a:t>20</a:t>
            </a:fld>
            <a:endParaRPr lang="nl-NL"/>
          </a:p>
        </p:txBody>
      </p:sp>
      <p:pic>
        <p:nvPicPr>
          <p:cNvPr id="3" name="Afbeelding 2"/>
          <p:cNvPicPr>
            <a:picLocks noChangeAspect="1"/>
          </p:cNvPicPr>
          <p:nvPr/>
        </p:nvPicPr>
        <p:blipFill>
          <a:blip r:embed="rId2"/>
          <a:stretch>
            <a:fillRect/>
          </a:stretch>
        </p:blipFill>
        <p:spPr>
          <a:xfrm>
            <a:off x="3763644" y="795654"/>
            <a:ext cx="6914515" cy="5175535"/>
          </a:xfrm>
          <a:prstGeom prst="rect">
            <a:avLst/>
          </a:prstGeom>
        </p:spPr>
      </p:pic>
      <p:pic>
        <p:nvPicPr>
          <p:cNvPr id="4" name="Afbeelding 3"/>
          <p:cNvPicPr>
            <a:picLocks noChangeAspect="1"/>
          </p:cNvPicPr>
          <p:nvPr/>
        </p:nvPicPr>
        <p:blipFill>
          <a:blip r:embed="rId3"/>
          <a:stretch>
            <a:fillRect/>
          </a:stretch>
        </p:blipFill>
        <p:spPr>
          <a:xfrm>
            <a:off x="1116965" y="3956367"/>
            <a:ext cx="3703546" cy="2014822"/>
          </a:xfrm>
          <a:prstGeom prst="rect">
            <a:avLst/>
          </a:prstGeom>
        </p:spPr>
      </p:pic>
      <p:sp>
        <p:nvSpPr>
          <p:cNvPr id="5" name="Rechthoek 4"/>
          <p:cNvSpPr/>
          <p:nvPr/>
        </p:nvSpPr>
        <p:spPr>
          <a:xfrm>
            <a:off x="4031296" y="2000091"/>
            <a:ext cx="682944" cy="375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Rechthoek 5"/>
          <p:cNvSpPr/>
          <p:nvPr/>
        </p:nvSpPr>
        <p:spPr>
          <a:xfrm>
            <a:off x="5545136" y="2008822"/>
            <a:ext cx="682944" cy="375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9629456" y="3195460"/>
            <a:ext cx="682944" cy="5738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FC99ACD-AB8D-4273-A16A-FE3763CAA997}"/>
              </a:ext>
            </a:extLst>
          </p:cNvPr>
          <p:cNvSpPr txBox="1"/>
          <p:nvPr/>
        </p:nvSpPr>
        <p:spPr>
          <a:xfrm>
            <a:off x="5063343" y="5831513"/>
            <a:ext cx="6519057" cy="523220"/>
          </a:xfrm>
          <a:prstGeom prst="rect">
            <a:avLst/>
          </a:prstGeom>
          <a:noFill/>
        </p:spPr>
        <p:txBody>
          <a:bodyPr wrap="square" rtlCol="0">
            <a:spAutoFit/>
          </a:bodyPr>
          <a:lstStyle/>
          <a:p>
            <a:r>
              <a:rPr lang="nl-NL" sz="2800" dirty="0"/>
              <a:t>Hoeveel % van de erfenis krijgt tante?</a:t>
            </a:r>
          </a:p>
        </p:txBody>
      </p:sp>
    </p:spTree>
    <p:extLst>
      <p:ext uri="{BB962C8B-B14F-4D97-AF65-F5344CB8AC3E}">
        <p14:creationId xmlns:p14="http://schemas.microsoft.com/office/powerpoint/2010/main" val="3599855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21</a:t>
            </a:fld>
            <a:endParaRPr lang="nl-NL"/>
          </a:p>
        </p:txBody>
      </p:sp>
      <p:pic>
        <p:nvPicPr>
          <p:cNvPr id="2" name="Afbeelding 1"/>
          <p:cNvPicPr>
            <a:picLocks noChangeAspect="1"/>
          </p:cNvPicPr>
          <p:nvPr/>
        </p:nvPicPr>
        <p:blipFill>
          <a:blip r:embed="rId3"/>
          <a:stretch>
            <a:fillRect/>
          </a:stretch>
        </p:blipFill>
        <p:spPr>
          <a:xfrm>
            <a:off x="1524001" y="4733926"/>
            <a:ext cx="3228975" cy="212407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007" y="177799"/>
            <a:ext cx="4322642" cy="3890378"/>
          </a:xfrm>
          <a:prstGeom prst="rect">
            <a:avLst/>
          </a:prstGeom>
        </p:spPr>
      </p:pic>
      <p:sp>
        <p:nvSpPr>
          <p:cNvPr id="7" name="Tekstvak 6"/>
          <p:cNvSpPr txBox="1"/>
          <p:nvPr/>
        </p:nvSpPr>
        <p:spPr>
          <a:xfrm>
            <a:off x="4752976" y="4180344"/>
            <a:ext cx="5915025" cy="2677656"/>
          </a:xfrm>
          <a:prstGeom prst="rect">
            <a:avLst/>
          </a:prstGeom>
          <a:solidFill>
            <a:schemeClr val="bg1"/>
          </a:solidFill>
        </p:spPr>
        <p:txBody>
          <a:bodyPr wrap="square" rtlCol="0">
            <a:spAutoFit/>
          </a:bodyPr>
          <a:lstStyle/>
          <a:p>
            <a:pPr marL="342900" indent="-342900">
              <a:buAutoNum type="arabicPeriod"/>
            </a:pPr>
            <a:r>
              <a:rPr lang="nl-NL" sz="2400" dirty="0"/>
              <a:t>Echtgenoot (Partner) krijgt het vruchtgebruik, kinderen hebben dus een niet-opeisbare vordering (bloot eigendom).</a:t>
            </a:r>
          </a:p>
          <a:p>
            <a:pPr marL="342900" indent="-342900">
              <a:buAutoNum type="arabicPeriod"/>
            </a:pPr>
            <a:r>
              <a:rPr lang="nl-NL" sz="2400" dirty="0"/>
              <a:t>Kinderen ontvangen over </a:t>
            </a:r>
            <a:r>
              <a:rPr lang="nl-NL" sz="2400" dirty="0" err="1"/>
              <a:t>kinddeel</a:t>
            </a:r>
            <a:r>
              <a:rPr lang="nl-NL" sz="2400" dirty="0"/>
              <a:t> ieder jaar rente wanneer de wettelijke rente hoger is dan 6%.</a:t>
            </a:r>
          </a:p>
        </p:txBody>
      </p:sp>
      <p:sp>
        <p:nvSpPr>
          <p:cNvPr id="8" name="Tekstvak 7"/>
          <p:cNvSpPr txBox="1"/>
          <p:nvPr/>
        </p:nvSpPr>
        <p:spPr>
          <a:xfrm>
            <a:off x="5697428" y="65632"/>
            <a:ext cx="4759544" cy="3785652"/>
          </a:xfrm>
          <a:prstGeom prst="rect">
            <a:avLst/>
          </a:prstGeom>
          <a:noFill/>
        </p:spPr>
        <p:txBody>
          <a:bodyPr wrap="square" rtlCol="0">
            <a:spAutoFit/>
          </a:bodyPr>
          <a:lstStyle/>
          <a:p>
            <a:r>
              <a:rPr lang="nl-NL" sz="2400" b="1" dirty="0"/>
              <a:t>Wilsrechten</a:t>
            </a:r>
          </a:p>
          <a:p>
            <a:pPr marL="285750" indent="-285750">
              <a:buFontTx/>
              <a:buChar char="-"/>
            </a:pPr>
            <a:r>
              <a:rPr lang="nl-NL" sz="2400" dirty="0"/>
              <a:t>Uitoefenen wanneer de Partner hertrouwd</a:t>
            </a:r>
          </a:p>
          <a:p>
            <a:pPr marL="285750" indent="-285750">
              <a:buFontTx/>
              <a:buChar char="-"/>
            </a:pPr>
            <a:r>
              <a:rPr lang="nl-NL" sz="2400" dirty="0"/>
              <a:t>Bij overlijden van hun </a:t>
            </a:r>
            <a:br>
              <a:rPr lang="nl-NL" sz="2400" dirty="0"/>
            </a:br>
            <a:r>
              <a:rPr lang="nl-NL" sz="2400" dirty="0"/>
              <a:t>2</a:t>
            </a:r>
            <a:r>
              <a:rPr lang="nl-NL" sz="2400" baseline="30000" dirty="0"/>
              <a:t>e</a:t>
            </a:r>
            <a:r>
              <a:rPr lang="nl-NL" sz="2400" dirty="0"/>
              <a:t> ouder hebben de kinderen recht op de </a:t>
            </a:r>
            <a:r>
              <a:rPr lang="nl-NL" sz="2400" dirty="0">
                <a:solidFill>
                  <a:srgbClr val="FF0000"/>
                </a:solidFill>
              </a:rPr>
              <a:t>volledige eigendom </a:t>
            </a:r>
            <a:r>
              <a:rPr lang="nl-NL" sz="2400" dirty="0"/>
              <a:t>op oorspronkelijk </a:t>
            </a:r>
            <a:r>
              <a:rPr lang="nl-NL" sz="2400" dirty="0" err="1"/>
              <a:t>kinddeel</a:t>
            </a:r>
            <a:r>
              <a:rPr lang="nl-NL" sz="2400" dirty="0"/>
              <a:t> en </a:t>
            </a:r>
            <a:r>
              <a:rPr lang="nl-NL" sz="2400" dirty="0">
                <a:solidFill>
                  <a:srgbClr val="FF0000"/>
                </a:solidFill>
              </a:rPr>
              <a:t>bloot eigendom </a:t>
            </a:r>
            <a:r>
              <a:rPr lang="nl-NL" sz="2400" dirty="0"/>
              <a:t>op partnerdeel. Dan is de oorspronkelijke vordering dus opeisbaar.</a:t>
            </a:r>
          </a:p>
        </p:txBody>
      </p:sp>
    </p:spTree>
    <p:extLst>
      <p:ext uri="{BB962C8B-B14F-4D97-AF65-F5344CB8AC3E}">
        <p14:creationId xmlns:p14="http://schemas.microsoft.com/office/powerpoint/2010/main" val="11904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22</a:t>
            </a:fld>
            <a:endParaRPr lang="nl-NL"/>
          </a:p>
        </p:txBody>
      </p:sp>
      <p:pic>
        <p:nvPicPr>
          <p:cNvPr id="2" name="Afbeelding 1"/>
          <p:cNvPicPr>
            <a:picLocks noChangeAspect="1"/>
          </p:cNvPicPr>
          <p:nvPr/>
        </p:nvPicPr>
        <p:blipFill>
          <a:blip r:embed="rId3"/>
          <a:stretch>
            <a:fillRect/>
          </a:stretch>
        </p:blipFill>
        <p:spPr>
          <a:xfrm>
            <a:off x="1524001" y="4733926"/>
            <a:ext cx="3228975" cy="212407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007" y="177799"/>
            <a:ext cx="4322642" cy="3890378"/>
          </a:xfrm>
          <a:prstGeom prst="rect">
            <a:avLst/>
          </a:prstGeom>
        </p:spPr>
      </p:pic>
      <p:sp>
        <p:nvSpPr>
          <p:cNvPr id="8" name="Tekstvak 7"/>
          <p:cNvSpPr txBox="1"/>
          <p:nvPr/>
        </p:nvSpPr>
        <p:spPr>
          <a:xfrm>
            <a:off x="5697428" y="177799"/>
            <a:ext cx="4759544" cy="3785652"/>
          </a:xfrm>
          <a:prstGeom prst="rect">
            <a:avLst/>
          </a:prstGeom>
          <a:noFill/>
        </p:spPr>
        <p:txBody>
          <a:bodyPr wrap="square" rtlCol="0">
            <a:spAutoFit/>
          </a:bodyPr>
          <a:lstStyle/>
          <a:p>
            <a:r>
              <a:rPr lang="nl-NL" sz="2400" b="1" dirty="0"/>
              <a:t>Wilsrechten</a:t>
            </a:r>
          </a:p>
          <a:p>
            <a:pPr marL="285750" indent="-285750">
              <a:buFontTx/>
              <a:buChar char="-"/>
            </a:pPr>
            <a:r>
              <a:rPr lang="nl-NL" sz="2400" dirty="0"/>
              <a:t>Uitoefenen wanneer de Partner hertrouwd</a:t>
            </a:r>
          </a:p>
          <a:p>
            <a:pPr marL="285750" indent="-285750">
              <a:buFontTx/>
              <a:buChar char="-"/>
            </a:pPr>
            <a:r>
              <a:rPr lang="nl-NL" sz="2400" dirty="0"/>
              <a:t>Bij overlijden van hun </a:t>
            </a:r>
            <a:br>
              <a:rPr lang="nl-NL" sz="2400" dirty="0"/>
            </a:br>
            <a:r>
              <a:rPr lang="nl-NL" sz="2400" b="1" dirty="0"/>
              <a:t>stiefouder</a:t>
            </a:r>
            <a:r>
              <a:rPr lang="nl-NL" sz="2400" dirty="0"/>
              <a:t> hebben de kinderen recht op de </a:t>
            </a:r>
            <a:r>
              <a:rPr lang="nl-NL" sz="2400" dirty="0">
                <a:solidFill>
                  <a:srgbClr val="FF0000"/>
                </a:solidFill>
              </a:rPr>
              <a:t>volledige eigendom </a:t>
            </a:r>
            <a:r>
              <a:rPr lang="nl-NL" sz="2400" dirty="0"/>
              <a:t>van het oorspronkelijk </a:t>
            </a:r>
            <a:r>
              <a:rPr lang="nl-NL" sz="2400" dirty="0" err="1"/>
              <a:t>kinddeel</a:t>
            </a:r>
            <a:r>
              <a:rPr lang="nl-NL" sz="2400" dirty="0"/>
              <a:t> en kunnen dat opeisen bij de erfgenamen van de overleden stiefouder.</a:t>
            </a:r>
          </a:p>
        </p:txBody>
      </p:sp>
      <p:sp>
        <p:nvSpPr>
          <p:cNvPr id="9" name="Tekstvak 8"/>
          <p:cNvSpPr txBox="1"/>
          <p:nvPr/>
        </p:nvSpPr>
        <p:spPr>
          <a:xfrm>
            <a:off x="4752976" y="4180344"/>
            <a:ext cx="5915025" cy="2677656"/>
          </a:xfrm>
          <a:prstGeom prst="rect">
            <a:avLst/>
          </a:prstGeom>
          <a:solidFill>
            <a:schemeClr val="bg1"/>
          </a:solidFill>
        </p:spPr>
        <p:txBody>
          <a:bodyPr wrap="square" rtlCol="0">
            <a:spAutoFit/>
          </a:bodyPr>
          <a:lstStyle/>
          <a:p>
            <a:pPr marL="342900" indent="-342900">
              <a:buAutoNum type="arabicPeriod"/>
            </a:pPr>
            <a:r>
              <a:rPr lang="nl-NL" sz="2400" dirty="0"/>
              <a:t>Echtgenoot (Partner) krijgt het vruchtgebruik, kinderen hebben dus een niet-opeisbare vordering (bloot eigendom).</a:t>
            </a:r>
          </a:p>
          <a:p>
            <a:pPr marL="342900" indent="-342900">
              <a:buAutoNum type="arabicPeriod"/>
            </a:pPr>
            <a:r>
              <a:rPr lang="nl-NL" sz="2400" dirty="0"/>
              <a:t>Kinderen ontvangen over </a:t>
            </a:r>
            <a:r>
              <a:rPr lang="nl-NL" sz="2400" dirty="0" err="1"/>
              <a:t>kinddeel</a:t>
            </a:r>
            <a:r>
              <a:rPr lang="nl-NL" sz="2400" dirty="0"/>
              <a:t> ieder jaar rente wanneer de wettelijke rente hoger is dan 6%.</a:t>
            </a:r>
          </a:p>
        </p:txBody>
      </p:sp>
    </p:spTree>
    <p:extLst>
      <p:ext uri="{BB962C8B-B14F-4D97-AF65-F5344CB8AC3E}">
        <p14:creationId xmlns:p14="http://schemas.microsoft.com/office/powerpoint/2010/main" val="8606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23</a:t>
            </a:fld>
            <a:endParaRPr lang="nl-NL"/>
          </a:p>
        </p:txBody>
      </p:sp>
      <p:sp>
        <p:nvSpPr>
          <p:cNvPr id="4" name="Tekstvak 3"/>
          <p:cNvSpPr txBox="1"/>
          <p:nvPr/>
        </p:nvSpPr>
        <p:spPr>
          <a:xfrm>
            <a:off x="1907978" y="228425"/>
            <a:ext cx="8524240" cy="7032694"/>
          </a:xfrm>
          <a:prstGeom prst="rect">
            <a:avLst/>
          </a:prstGeom>
          <a:noFill/>
        </p:spPr>
        <p:txBody>
          <a:bodyPr wrap="square" rtlCol="0">
            <a:spAutoFit/>
          </a:bodyPr>
          <a:lstStyle/>
          <a:p>
            <a:r>
              <a:rPr lang="nl-NL" sz="2400" b="1" dirty="0"/>
              <a:t>Aanvullend te regelen bij testament: (minimaal 16 jaar)</a:t>
            </a:r>
          </a:p>
          <a:p>
            <a:endParaRPr lang="nl-NL" sz="1500" dirty="0"/>
          </a:p>
          <a:p>
            <a:pPr marL="285750" indent="-285750">
              <a:buFont typeface="Arial" panose="020B0604020202020204" pitchFamily="34" charset="0"/>
              <a:buChar char="•"/>
            </a:pPr>
            <a:r>
              <a:rPr lang="nl-NL" sz="2400" dirty="0"/>
              <a:t>Opeisbaarheid van vordering aanpassen</a:t>
            </a:r>
          </a:p>
          <a:p>
            <a:pPr marL="285750" indent="-285750">
              <a:buFont typeface="Arial" panose="020B0604020202020204" pitchFamily="34" charset="0"/>
              <a:buChar char="•"/>
            </a:pPr>
            <a:endParaRPr lang="nl-NL" sz="1000" dirty="0"/>
          </a:p>
          <a:p>
            <a:pPr marL="285750" indent="-285750">
              <a:buFont typeface="Arial" panose="020B0604020202020204" pitchFamily="34" charset="0"/>
              <a:buChar char="•"/>
            </a:pPr>
            <a:r>
              <a:rPr lang="nl-NL" sz="2400" dirty="0"/>
              <a:t>Stiefkinderen in de wettelijke verdeling opnemen</a:t>
            </a:r>
          </a:p>
          <a:p>
            <a:pPr marL="285750" indent="-285750">
              <a:buFont typeface="Arial" panose="020B0604020202020204" pitchFamily="34" charset="0"/>
              <a:buChar char="•"/>
            </a:pPr>
            <a:endParaRPr lang="nl-NL" sz="1000" dirty="0"/>
          </a:p>
          <a:p>
            <a:pPr marL="285750" indent="-285750">
              <a:buFont typeface="Arial" panose="020B0604020202020204" pitchFamily="34" charset="0"/>
              <a:buChar char="•"/>
            </a:pPr>
            <a:r>
              <a:rPr lang="nl-NL" sz="2400" dirty="0"/>
              <a:t>Uitsluitingsclausule (anti-schoonzoon/dochter clausule)</a:t>
            </a:r>
          </a:p>
          <a:p>
            <a:pPr marL="285750" indent="-285750">
              <a:buFont typeface="Arial" panose="020B0604020202020204" pitchFamily="34" charset="0"/>
              <a:buChar char="•"/>
            </a:pPr>
            <a:endParaRPr lang="nl-NL" sz="1000" dirty="0"/>
          </a:p>
          <a:p>
            <a:pPr marL="285750" indent="-285750">
              <a:buFont typeface="Arial" panose="020B0604020202020204" pitchFamily="34" charset="0"/>
              <a:buChar char="•"/>
            </a:pPr>
            <a:r>
              <a:rPr lang="nl-NL" sz="2400" dirty="0"/>
              <a:t>Executeur</a:t>
            </a:r>
          </a:p>
          <a:p>
            <a:pPr marL="742950" lvl="1" indent="-285750">
              <a:buFont typeface="Arial" panose="020B0604020202020204" pitchFamily="34" charset="0"/>
              <a:buChar char="•"/>
            </a:pPr>
            <a:r>
              <a:rPr lang="nl-NL" sz="2400" dirty="0"/>
              <a:t>De uitvaart goed regelen</a:t>
            </a:r>
          </a:p>
          <a:p>
            <a:pPr marL="742950" lvl="1" indent="-285750">
              <a:buFont typeface="Arial" panose="020B0604020202020204" pitchFamily="34" charset="0"/>
              <a:buChar char="•"/>
            </a:pPr>
            <a:r>
              <a:rPr lang="nl-NL" sz="2400" dirty="0"/>
              <a:t>De inboedel opruimen</a:t>
            </a:r>
          </a:p>
          <a:p>
            <a:pPr marL="742950" lvl="1" indent="-285750">
              <a:buFont typeface="Arial" panose="020B0604020202020204" pitchFamily="34" charset="0"/>
              <a:buChar char="•"/>
            </a:pPr>
            <a:endParaRPr lang="nl-NL" sz="1000" dirty="0"/>
          </a:p>
          <a:p>
            <a:pPr marL="285750" indent="-285750">
              <a:buFont typeface="Arial" panose="020B0604020202020204" pitchFamily="34" charset="0"/>
              <a:buChar char="•"/>
            </a:pPr>
            <a:r>
              <a:rPr lang="nl-NL" sz="2400" dirty="0"/>
              <a:t>Rente op erfdelen</a:t>
            </a:r>
          </a:p>
          <a:p>
            <a:endParaRPr lang="nl-NL" sz="1000" dirty="0"/>
          </a:p>
          <a:p>
            <a:pPr marL="285750" indent="-285750">
              <a:buFont typeface="Arial" panose="020B0604020202020204" pitchFamily="34" charset="0"/>
              <a:buChar char="•"/>
            </a:pPr>
            <a:r>
              <a:rPr lang="nl-NL" sz="2400" dirty="0"/>
              <a:t>Afwijken erfdelen  (onterven)</a:t>
            </a:r>
          </a:p>
          <a:p>
            <a:pPr marL="285750" indent="-285750">
              <a:buFont typeface="Arial" panose="020B0604020202020204" pitchFamily="34" charset="0"/>
              <a:buChar char="•"/>
            </a:pPr>
            <a:endParaRPr lang="nl-NL" sz="1000" dirty="0"/>
          </a:p>
          <a:p>
            <a:pPr marL="285750" indent="-285750">
              <a:buFont typeface="Arial" panose="020B0604020202020204" pitchFamily="34" charset="0"/>
              <a:buChar char="•"/>
            </a:pPr>
            <a:r>
              <a:rPr lang="nl-NL" sz="2400" dirty="0"/>
              <a:t>Eventueel bewind (door bijvoorbeeld oom of tante)</a:t>
            </a:r>
          </a:p>
          <a:p>
            <a:pPr marL="285750" indent="-285750">
              <a:buFont typeface="Arial" panose="020B0604020202020204" pitchFamily="34" charset="0"/>
              <a:buChar char="•"/>
            </a:pPr>
            <a:endParaRPr lang="nl-NL" sz="1000" dirty="0"/>
          </a:p>
          <a:p>
            <a:pPr marL="285750" indent="-285750">
              <a:buFont typeface="Arial" panose="020B0604020202020204" pitchFamily="34" charset="0"/>
              <a:buChar char="•"/>
            </a:pPr>
            <a:r>
              <a:rPr lang="nl-NL" sz="2400" dirty="0"/>
              <a:t>Legaten </a:t>
            </a:r>
          </a:p>
          <a:p>
            <a:pPr marL="285750" indent="-285750">
              <a:buFont typeface="Arial" panose="020B0604020202020204" pitchFamily="34" charset="0"/>
              <a:buChar char="•"/>
            </a:pPr>
            <a:endParaRPr lang="nl-NL" sz="1500" dirty="0"/>
          </a:p>
          <a:p>
            <a:r>
              <a:rPr lang="nl-NL" sz="2400" dirty="0"/>
              <a:t>Wensen uitvaart: wel regelen / vastleggen, maar niet bij testament!</a:t>
            </a:r>
          </a:p>
          <a:p>
            <a:endParaRPr lang="nl-NL" sz="2400" dirty="0"/>
          </a:p>
        </p:txBody>
      </p:sp>
    </p:spTree>
    <p:extLst>
      <p:ext uri="{BB962C8B-B14F-4D97-AF65-F5344CB8AC3E}">
        <p14:creationId xmlns:p14="http://schemas.microsoft.com/office/powerpoint/2010/main" val="10987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24</a:t>
            </a:fld>
            <a:endParaRPr lang="nl-NL"/>
          </a:p>
        </p:txBody>
      </p:sp>
      <p:sp>
        <p:nvSpPr>
          <p:cNvPr id="4" name="Titel 3"/>
          <p:cNvSpPr>
            <a:spLocks noGrp="1"/>
          </p:cNvSpPr>
          <p:nvPr>
            <p:ph type="title"/>
          </p:nvPr>
        </p:nvSpPr>
        <p:spPr/>
        <p:txBody>
          <a:bodyPr/>
          <a:lstStyle/>
          <a:p>
            <a:r>
              <a:rPr lang="nl-NL" dirty="0"/>
              <a:t>ERFENIS NALATEN (BIJ OVERLIJDEN)</a:t>
            </a:r>
            <a:br>
              <a:rPr lang="nl-NL" dirty="0"/>
            </a:br>
            <a:r>
              <a:rPr lang="nl-NL" sz="2100" b="0" dirty="0">
                <a:solidFill>
                  <a:schemeClr val="bg1"/>
                </a:solidFill>
              </a:rPr>
              <a:t>Wat zijn de mogelijkheden?</a:t>
            </a:r>
            <a:endParaRPr lang="nl-NL" sz="2100" dirty="0"/>
          </a:p>
        </p:txBody>
      </p:sp>
      <p:sp>
        <p:nvSpPr>
          <p:cNvPr id="6" name="Tekstvak 5"/>
          <p:cNvSpPr txBox="1"/>
          <p:nvPr/>
        </p:nvSpPr>
        <p:spPr>
          <a:xfrm>
            <a:off x="2163673" y="2507932"/>
            <a:ext cx="1929283" cy="338554"/>
          </a:xfrm>
          <a:prstGeom prst="rect">
            <a:avLst/>
          </a:prstGeom>
          <a:noFill/>
        </p:spPr>
        <p:txBody>
          <a:bodyPr wrap="square" rtlCol="0">
            <a:spAutoFit/>
          </a:bodyPr>
          <a:lstStyle/>
          <a:p>
            <a:r>
              <a:rPr lang="nl-NL" sz="1600" b="1" dirty="0"/>
              <a:t>Hoe werkt het?</a:t>
            </a:r>
          </a:p>
        </p:txBody>
      </p:sp>
      <p:sp>
        <p:nvSpPr>
          <p:cNvPr id="10" name="Tijdelijke aanduiding voor inhoud 2"/>
          <p:cNvSpPr>
            <a:spLocks noGrp="1"/>
          </p:cNvSpPr>
          <p:nvPr>
            <p:ph idx="1"/>
          </p:nvPr>
        </p:nvSpPr>
        <p:spPr>
          <a:xfrm>
            <a:off x="4157871" y="1900599"/>
            <a:ext cx="2917000" cy="1180945"/>
          </a:xfrm>
        </p:spPr>
        <p:txBody>
          <a:bodyPr>
            <a:noAutofit/>
          </a:bodyPr>
          <a:lstStyle/>
          <a:p>
            <a:pPr marL="174625" indent="-174625"/>
            <a:r>
              <a:rPr lang="nl-NL" dirty="0"/>
              <a:t>Jij bepaalt wie de erfgenamen zijn</a:t>
            </a:r>
          </a:p>
        </p:txBody>
      </p:sp>
      <p:sp>
        <p:nvSpPr>
          <p:cNvPr id="11" name="Tijdelijke aanduiding voor inhoud 2"/>
          <p:cNvSpPr txBox="1">
            <a:spLocks/>
          </p:cNvSpPr>
          <p:nvPr/>
        </p:nvSpPr>
        <p:spPr>
          <a:xfrm>
            <a:off x="7147797" y="1900599"/>
            <a:ext cx="2917000" cy="1000294"/>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nl-NL" dirty="0"/>
              <a:t>Erfrecht bepaalt wie de erfgenamen zijn</a:t>
            </a:r>
          </a:p>
        </p:txBody>
      </p:sp>
      <p:sp>
        <p:nvSpPr>
          <p:cNvPr id="12" name="Tijdelijke aanduiding voor inhoud 2"/>
          <p:cNvSpPr txBox="1">
            <a:spLocks/>
          </p:cNvSpPr>
          <p:nvPr/>
        </p:nvSpPr>
        <p:spPr>
          <a:xfrm>
            <a:off x="4157871" y="2507931"/>
            <a:ext cx="2917000" cy="2968944"/>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nl-NL" dirty="0"/>
              <a:t>Met een testament bepaal je wat er met jouw bezittingen gebeurt, bijvoorbeeld</a:t>
            </a:r>
          </a:p>
          <a:p>
            <a:pPr marL="365125" lvl="1" indent="-190500"/>
            <a:r>
              <a:rPr lang="nl-NL" dirty="0"/>
              <a:t>Aangeven wie de erfgenamen zijn en voor welk gedeelte</a:t>
            </a:r>
          </a:p>
          <a:p>
            <a:pPr marL="365125" lvl="1" indent="-190500"/>
            <a:r>
              <a:rPr lang="nl-NL" dirty="0"/>
              <a:t>Erfgenamen onterven</a:t>
            </a:r>
          </a:p>
          <a:p>
            <a:pPr marL="174625" indent="-174625"/>
            <a:r>
              <a:rPr lang="nl-NL" dirty="0"/>
              <a:t>Let op!</a:t>
            </a:r>
          </a:p>
          <a:p>
            <a:pPr marL="365125" lvl="1" indent="-190500"/>
            <a:r>
              <a:rPr lang="nl-NL" dirty="0"/>
              <a:t>Onterfde kinderen hebben toch recht op een deel van de erfenis. </a:t>
            </a:r>
          </a:p>
          <a:p>
            <a:pPr marL="365125" lvl="1" indent="-190500"/>
            <a:r>
              <a:rPr lang="nl-NL" dirty="0"/>
              <a:t>Dat is de legitieme portie en bedraagt de helft van het normale erfdeel</a:t>
            </a:r>
          </a:p>
        </p:txBody>
      </p:sp>
      <p:sp>
        <p:nvSpPr>
          <p:cNvPr id="13" name="Tijdelijke aanduiding voor inhoud 2"/>
          <p:cNvSpPr txBox="1">
            <a:spLocks/>
          </p:cNvSpPr>
          <p:nvPr/>
        </p:nvSpPr>
        <p:spPr>
          <a:xfrm>
            <a:off x="7147797" y="2474065"/>
            <a:ext cx="2917000" cy="3580660"/>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nl-NL" dirty="0"/>
              <a:t>Volgens de wet zijn er 4 groepen bloedverwanten die in een bepaalde volgorde erven</a:t>
            </a:r>
          </a:p>
          <a:p>
            <a:pPr marL="365125" lvl="1" indent="-190500"/>
            <a:r>
              <a:rPr lang="nl-NL" dirty="0"/>
              <a:t>Groep 1: echtgenoot of geregistreerd partner en eigen kinderen</a:t>
            </a:r>
          </a:p>
          <a:p>
            <a:pPr marL="365125" lvl="1" indent="-190500"/>
            <a:r>
              <a:rPr lang="nl-NL" dirty="0"/>
              <a:t>Groep 2: ouders, broers, zussen</a:t>
            </a:r>
          </a:p>
          <a:p>
            <a:pPr marL="365125" lvl="1" indent="-190500"/>
            <a:r>
              <a:rPr lang="nl-NL" dirty="0"/>
              <a:t>Groep 3: grootouders</a:t>
            </a:r>
          </a:p>
          <a:p>
            <a:pPr marL="365125" lvl="1" indent="-190500"/>
            <a:r>
              <a:rPr lang="nl-NL" dirty="0"/>
              <a:t>Groep 4: overgrootouders</a:t>
            </a:r>
          </a:p>
          <a:p>
            <a:pPr marL="174625" indent="-174625"/>
            <a:r>
              <a:rPr lang="nl-NL" dirty="0"/>
              <a:t>Als er geen erfgenamen in groep 1 zijn, dan is groep 2 aan de beurt, etc.</a:t>
            </a:r>
          </a:p>
        </p:txBody>
      </p:sp>
      <p:sp>
        <p:nvSpPr>
          <p:cNvPr id="20" name="Rechthoek 19"/>
          <p:cNvSpPr/>
          <p:nvPr/>
        </p:nvSpPr>
        <p:spPr>
          <a:xfrm>
            <a:off x="4222784" y="1471010"/>
            <a:ext cx="2668110"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1. Testament</a:t>
            </a:r>
          </a:p>
        </p:txBody>
      </p:sp>
      <p:sp>
        <p:nvSpPr>
          <p:cNvPr id="21" name="Rechthoek 20"/>
          <p:cNvSpPr/>
          <p:nvPr/>
        </p:nvSpPr>
        <p:spPr>
          <a:xfrm>
            <a:off x="7181755" y="1471010"/>
            <a:ext cx="2668110"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dirty="0"/>
              <a:t>2. Geen testament</a:t>
            </a:r>
          </a:p>
        </p:txBody>
      </p:sp>
      <p:grpSp>
        <p:nvGrpSpPr>
          <p:cNvPr id="26" name="Groeperen 25"/>
          <p:cNvGrpSpPr/>
          <p:nvPr/>
        </p:nvGrpSpPr>
        <p:grpSpPr>
          <a:xfrm flipV="1">
            <a:off x="2166940" y="1759750"/>
            <a:ext cx="7795109" cy="142888"/>
            <a:chOff x="693738" y="3438264"/>
            <a:chExt cx="8089917" cy="0"/>
          </a:xfrm>
        </p:grpSpPr>
        <p:cxnSp>
          <p:nvCxnSpPr>
            <p:cNvPr id="27" name="Rechte verbindingslijn 26"/>
            <p:cNvCxnSpPr/>
            <p:nvPr/>
          </p:nvCxnSpPr>
          <p:spPr>
            <a:xfrm>
              <a:off x="693738" y="3438264"/>
              <a:ext cx="1929283"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Rechte verbindingslijn 27"/>
            <p:cNvCxnSpPr/>
            <p:nvPr/>
          </p:nvCxnSpPr>
          <p:spPr>
            <a:xfrm>
              <a:off x="2743267" y="3438264"/>
              <a:ext cx="295688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28"/>
            <p:cNvCxnSpPr/>
            <p:nvPr/>
          </p:nvCxnSpPr>
          <p:spPr>
            <a:xfrm>
              <a:off x="5826771" y="3438264"/>
              <a:ext cx="295688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0" name="Groeperen 29"/>
          <p:cNvGrpSpPr/>
          <p:nvPr/>
        </p:nvGrpSpPr>
        <p:grpSpPr>
          <a:xfrm flipV="1">
            <a:off x="2166940" y="2340696"/>
            <a:ext cx="7795109" cy="142888"/>
            <a:chOff x="693738" y="3438264"/>
            <a:chExt cx="8089917" cy="0"/>
          </a:xfrm>
        </p:grpSpPr>
        <p:cxnSp>
          <p:nvCxnSpPr>
            <p:cNvPr id="31" name="Rechte verbindingslijn 30"/>
            <p:cNvCxnSpPr/>
            <p:nvPr/>
          </p:nvCxnSpPr>
          <p:spPr>
            <a:xfrm>
              <a:off x="693738" y="3438264"/>
              <a:ext cx="1929283"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31"/>
            <p:cNvCxnSpPr/>
            <p:nvPr/>
          </p:nvCxnSpPr>
          <p:spPr>
            <a:xfrm>
              <a:off x="2743267" y="3438264"/>
              <a:ext cx="295688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Rechte verbindingslijn 32"/>
            <p:cNvCxnSpPr/>
            <p:nvPr/>
          </p:nvCxnSpPr>
          <p:spPr>
            <a:xfrm>
              <a:off x="5826771" y="3438264"/>
              <a:ext cx="295688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eperen 33"/>
          <p:cNvGrpSpPr/>
          <p:nvPr/>
        </p:nvGrpSpPr>
        <p:grpSpPr>
          <a:xfrm flipV="1">
            <a:off x="2166940" y="1241911"/>
            <a:ext cx="7795109" cy="142888"/>
            <a:chOff x="693738" y="3438264"/>
            <a:chExt cx="8089917" cy="0"/>
          </a:xfrm>
        </p:grpSpPr>
        <p:cxnSp>
          <p:nvCxnSpPr>
            <p:cNvPr id="35" name="Rechte verbindingslijn 34"/>
            <p:cNvCxnSpPr/>
            <p:nvPr/>
          </p:nvCxnSpPr>
          <p:spPr>
            <a:xfrm>
              <a:off x="693738" y="3438264"/>
              <a:ext cx="1929283"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Rechte verbindingslijn 35"/>
            <p:cNvCxnSpPr/>
            <p:nvPr/>
          </p:nvCxnSpPr>
          <p:spPr>
            <a:xfrm>
              <a:off x="2743267" y="3438264"/>
              <a:ext cx="295688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Rechte verbindingslijn 36"/>
            <p:cNvCxnSpPr/>
            <p:nvPr/>
          </p:nvCxnSpPr>
          <p:spPr>
            <a:xfrm>
              <a:off x="5826771" y="3438264"/>
              <a:ext cx="295688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0" name="Tekstvak 39"/>
          <p:cNvSpPr txBox="1"/>
          <p:nvPr/>
        </p:nvSpPr>
        <p:spPr>
          <a:xfrm>
            <a:off x="2163673" y="1926797"/>
            <a:ext cx="1929283" cy="338554"/>
          </a:xfrm>
          <a:prstGeom prst="rect">
            <a:avLst/>
          </a:prstGeom>
          <a:noFill/>
        </p:spPr>
        <p:txBody>
          <a:bodyPr wrap="square" rtlCol="0">
            <a:spAutoFit/>
          </a:bodyPr>
          <a:lstStyle/>
          <a:p>
            <a:r>
              <a:rPr lang="nl-NL" sz="1600" b="1" dirty="0"/>
              <a:t>Wie bepaalt?</a:t>
            </a:r>
          </a:p>
        </p:txBody>
      </p:sp>
      <p:grpSp>
        <p:nvGrpSpPr>
          <p:cNvPr id="49" name="Groeperen 48"/>
          <p:cNvGrpSpPr/>
          <p:nvPr/>
        </p:nvGrpSpPr>
        <p:grpSpPr>
          <a:xfrm flipV="1">
            <a:off x="2163673" y="6356350"/>
            <a:ext cx="7795109" cy="142888"/>
            <a:chOff x="693738" y="3438264"/>
            <a:chExt cx="8089917" cy="0"/>
          </a:xfrm>
        </p:grpSpPr>
        <p:cxnSp>
          <p:nvCxnSpPr>
            <p:cNvPr id="50" name="Rechte verbindingslijn 49"/>
            <p:cNvCxnSpPr/>
            <p:nvPr/>
          </p:nvCxnSpPr>
          <p:spPr>
            <a:xfrm>
              <a:off x="693738" y="3438264"/>
              <a:ext cx="1929283"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Rechte verbindingslijn 50"/>
            <p:cNvCxnSpPr/>
            <p:nvPr/>
          </p:nvCxnSpPr>
          <p:spPr>
            <a:xfrm>
              <a:off x="2743267" y="3438264"/>
              <a:ext cx="295688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Rechte verbindingslijn 51"/>
            <p:cNvCxnSpPr/>
            <p:nvPr/>
          </p:nvCxnSpPr>
          <p:spPr>
            <a:xfrm>
              <a:off x="5826771" y="3438264"/>
              <a:ext cx="295688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6302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build="p" bldLvl="2"/>
      <p:bldP spid="1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018238" y="2586594"/>
            <a:ext cx="6511272" cy="683264"/>
          </a:xfrm>
          <a:prstGeom prst="rect">
            <a:avLst/>
          </a:prstGeom>
          <a:noFill/>
        </p:spPr>
        <p:txBody>
          <a:bodyPr wrap="square" rtlCol="0">
            <a:spAutoFit/>
          </a:bodyPr>
          <a:lstStyle/>
          <a:p>
            <a:pPr algn="l">
              <a:lnSpc>
                <a:spcPct val="120000"/>
              </a:lnSpc>
            </a:pPr>
            <a:r>
              <a:rPr lang="nl-NL" sz="3200" b="1" dirty="0">
                <a:solidFill>
                  <a:schemeClr val="bg1"/>
                </a:solidFill>
                <a:latin typeface="Arial"/>
                <a:cs typeface="Arial"/>
              </a:rPr>
              <a:t>Afwikkeling nalatenschap</a:t>
            </a:r>
            <a:endParaRPr lang="nl-NL" sz="3200" dirty="0">
              <a:solidFill>
                <a:schemeClr val="bg1"/>
              </a:solidFill>
              <a:latin typeface="Arial"/>
              <a:cs typeface="Arial"/>
            </a:endParaRPr>
          </a:p>
        </p:txBody>
      </p:sp>
      <p:pic>
        <p:nvPicPr>
          <p:cNvPr id="3" name="Afbeelding 2"/>
          <p:cNvPicPr>
            <a:picLocks noChangeAspect="1"/>
          </p:cNvPicPr>
          <p:nvPr/>
        </p:nvPicPr>
        <p:blipFill>
          <a:blip r:embed="rId3"/>
          <a:stretch>
            <a:fillRect/>
          </a:stretch>
        </p:blipFill>
        <p:spPr>
          <a:xfrm>
            <a:off x="2018239" y="3814642"/>
            <a:ext cx="3381057" cy="2695829"/>
          </a:xfrm>
          <a:prstGeom prst="rect">
            <a:avLst/>
          </a:prstGeom>
        </p:spPr>
      </p:pic>
    </p:spTree>
    <p:extLst>
      <p:ext uri="{BB962C8B-B14F-4D97-AF65-F5344CB8AC3E}">
        <p14:creationId xmlns:p14="http://schemas.microsoft.com/office/powerpoint/2010/main" val="1488783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0B7E850-279B-4594-BB9A-0F1B1800E7A1}" type="slidenum">
              <a:rPr lang="nl-NL" smtClean="0"/>
              <a:pPr>
                <a:defRPr/>
              </a:pPr>
              <a:t>26</a:t>
            </a:fld>
            <a:endParaRPr lang="nl-NL"/>
          </a:p>
        </p:txBody>
      </p:sp>
      <p:sp>
        <p:nvSpPr>
          <p:cNvPr id="3" name="Tekstvak 2"/>
          <p:cNvSpPr txBox="1"/>
          <p:nvPr/>
        </p:nvSpPr>
        <p:spPr>
          <a:xfrm>
            <a:off x="375920" y="1"/>
            <a:ext cx="11206480" cy="4124206"/>
          </a:xfrm>
          <a:prstGeom prst="rect">
            <a:avLst/>
          </a:prstGeom>
          <a:noFill/>
        </p:spPr>
        <p:txBody>
          <a:bodyPr wrap="square" rtlCol="0">
            <a:spAutoFit/>
          </a:bodyPr>
          <a:lstStyle/>
          <a:p>
            <a:r>
              <a:rPr lang="nl-NL" sz="3600" dirty="0"/>
              <a:t>Overlijden en de praktische zaken</a:t>
            </a:r>
          </a:p>
          <a:p>
            <a:endParaRPr lang="nl-NL" sz="1000" dirty="0"/>
          </a:p>
          <a:p>
            <a:pPr marL="342900" indent="-342900">
              <a:buFont typeface="+mj-lt"/>
              <a:buAutoNum type="arabicPeriod"/>
            </a:pPr>
            <a:r>
              <a:rPr lang="nl-NL" sz="2400" dirty="0"/>
              <a:t>Maken van een </a:t>
            </a:r>
            <a:r>
              <a:rPr lang="nl-NL" sz="2400" b="1" dirty="0"/>
              <a:t>boedelbeschrijving</a:t>
            </a:r>
            <a:r>
              <a:rPr lang="nl-NL" sz="2400" dirty="0"/>
              <a:t> (overzicht van bezittingen en schulden)</a:t>
            </a:r>
          </a:p>
          <a:p>
            <a:pPr marL="342900" indent="-342900">
              <a:buFont typeface="+mj-lt"/>
              <a:buAutoNum type="arabicPeriod"/>
            </a:pPr>
            <a:r>
              <a:rPr lang="nl-NL" sz="2400" dirty="0"/>
              <a:t>Aangifte voor de erfbelasting voor alle erfgenamen.</a:t>
            </a:r>
          </a:p>
          <a:p>
            <a:pPr marL="342900" indent="-342900">
              <a:buFont typeface="+mj-lt"/>
              <a:buAutoNum type="arabicPeriod"/>
            </a:pPr>
            <a:r>
              <a:rPr lang="nl-NL" sz="2400" dirty="0"/>
              <a:t>Aanvragen van een </a:t>
            </a:r>
            <a:r>
              <a:rPr lang="nl-NL" sz="2400" b="1" dirty="0"/>
              <a:t>verklaring van erfrecht </a:t>
            </a:r>
          </a:p>
          <a:p>
            <a:pPr marL="342900" indent="-342900">
              <a:buFont typeface="+mj-lt"/>
              <a:buAutoNum type="arabicPeriod"/>
            </a:pPr>
            <a:r>
              <a:rPr lang="nl-NL" sz="2400" b="1" dirty="0"/>
              <a:t>Overlijdensverklaring</a:t>
            </a:r>
            <a:r>
              <a:rPr lang="nl-NL" sz="2400" dirty="0"/>
              <a:t> van een arts</a:t>
            </a:r>
          </a:p>
          <a:p>
            <a:pPr marL="342900" indent="-342900">
              <a:buFont typeface="+mj-lt"/>
              <a:buAutoNum type="arabicPeriod"/>
            </a:pPr>
            <a:r>
              <a:rPr lang="nl-NL" sz="2400" dirty="0"/>
              <a:t>Schuldeisers aanschrijven met de vraag naar hoe hoog de schuld is.</a:t>
            </a:r>
          </a:p>
          <a:p>
            <a:pPr marL="342900" indent="-342900">
              <a:buFont typeface="+mj-lt"/>
              <a:buAutoNum type="arabicPeriod"/>
            </a:pPr>
            <a:r>
              <a:rPr lang="nl-NL" sz="2400" b="1" dirty="0"/>
              <a:t>Aangifte van overlijden </a:t>
            </a:r>
            <a:r>
              <a:rPr lang="nl-NL" sz="2400" dirty="0"/>
              <a:t>doen bij de burgerlijke stand van de gemeente waar het overlijden heeft plaatsgevonden.</a:t>
            </a:r>
          </a:p>
          <a:p>
            <a:pPr marL="342900" indent="-342900">
              <a:buFont typeface="+mj-lt"/>
              <a:buAutoNum type="arabicPeriod"/>
            </a:pPr>
            <a:r>
              <a:rPr lang="nl-NL" sz="2400" dirty="0"/>
              <a:t>Schulden betalen, zo nodig bezittingen verkopen.</a:t>
            </a:r>
            <a:br>
              <a:rPr lang="nl-NL" sz="2400" dirty="0"/>
            </a:br>
            <a:endParaRPr lang="nl-NL" sz="2400" dirty="0"/>
          </a:p>
        </p:txBody>
      </p:sp>
      <p:sp>
        <p:nvSpPr>
          <p:cNvPr id="5" name="Tekstvak 4"/>
          <p:cNvSpPr txBox="1"/>
          <p:nvPr/>
        </p:nvSpPr>
        <p:spPr>
          <a:xfrm>
            <a:off x="1684502" y="4640115"/>
            <a:ext cx="7632218" cy="830997"/>
          </a:xfrm>
          <a:prstGeom prst="rect">
            <a:avLst/>
          </a:prstGeom>
          <a:noFill/>
        </p:spPr>
        <p:txBody>
          <a:bodyPr wrap="none" rtlCol="0">
            <a:spAutoFit/>
          </a:bodyPr>
          <a:lstStyle/>
          <a:p>
            <a:r>
              <a:rPr lang="nl-NL" sz="2400" b="1" dirty="0"/>
              <a:t>Opdracht:</a:t>
            </a:r>
          </a:p>
          <a:p>
            <a:pPr marL="457200" indent="-457200">
              <a:buAutoNum type="arabicPeriod"/>
            </a:pPr>
            <a:r>
              <a:rPr lang="nl-NL" sz="2400" dirty="0"/>
              <a:t>Zet de bovenstaande stappen in de juiste volgorde!</a:t>
            </a:r>
          </a:p>
        </p:txBody>
      </p:sp>
    </p:spTree>
    <p:extLst>
      <p:ext uri="{BB962C8B-B14F-4D97-AF65-F5344CB8AC3E}">
        <p14:creationId xmlns:p14="http://schemas.microsoft.com/office/powerpoint/2010/main" val="241253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0B7E850-279B-4594-BB9A-0F1B1800E7A1}" type="slidenum">
              <a:rPr lang="nl-NL" smtClean="0"/>
              <a:pPr>
                <a:defRPr/>
              </a:pPr>
              <a:t>27</a:t>
            </a:fld>
            <a:endParaRPr lang="nl-NL"/>
          </a:p>
        </p:txBody>
      </p:sp>
      <p:sp>
        <p:nvSpPr>
          <p:cNvPr id="3" name="Tekstvak 2"/>
          <p:cNvSpPr txBox="1"/>
          <p:nvPr/>
        </p:nvSpPr>
        <p:spPr>
          <a:xfrm>
            <a:off x="680720" y="198755"/>
            <a:ext cx="11267440" cy="5755422"/>
          </a:xfrm>
          <a:prstGeom prst="rect">
            <a:avLst/>
          </a:prstGeom>
          <a:noFill/>
        </p:spPr>
        <p:txBody>
          <a:bodyPr wrap="square" rtlCol="0">
            <a:spAutoFit/>
          </a:bodyPr>
          <a:lstStyle/>
          <a:p>
            <a:r>
              <a:rPr lang="nl-NL" sz="3600" dirty="0"/>
              <a:t>Overlijden en de praktische zaken</a:t>
            </a:r>
          </a:p>
          <a:p>
            <a:endParaRPr lang="nl-NL" sz="1000" dirty="0"/>
          </a:p>
          <a:p>
            <a:r>
              <a:rPr lang="nl-NL" sz="2400" dirty="0"/>
              <a:t>4. </a:t>
            </a:r>
            <a:r>
              <a:rPr lang="nl-NL" sz="2400" b="1" dirty="0"/>
              <a:t>	Overlijdensverklaring</a:t>
            </a:r>
            <a:r>
              <a:rPr lang="nl-NL" sz="2400" dirty="0"/>
              <a:t> van een arts</a:t>
            </a:r>
          </a:p>
          <a:p>
            <a:r>
              <a:rPr lang="nl-NL" sz="2400" dirty="0"/>
              <a:t>6.</a:t>
            </a:r>
            <a:r>
              <a:rPr lang="nl-NL" sz="2400" b="1" dirty="0"/>
              <a:t> 	Aangifte van overlijden </a:t>
            </a:r>
            <a:r>
              <a:rPr lang="nl-NL" sz="2400" dirty="0"/>
              <a:t>doen bij de burgerlijke stand  van de gemeente</a:t>
            </a:r>
            <a:br>
              <a:rPr lang="nl-NL" sz="2400" dirty="0"/>
            </a:br>
            <a:r>
              <a:rPr lang="nl-NL" sz="2400" dirty="0"/>
              <a:t> 	waar het overlijden heeft plaatsgevonden.</a:t>
            </a:r>
          </a:p>
          <a:p>
            <a:r>
              <a:rPr lang="nl-NL" sz="2400" dirty="0"/>
              <a:t>3.	Aanvragen van een </a:t>
            </a:r>
            <a:r>
              <a:rPr lang="nl-NL" sz="2400" b="1" dirty="0"/>
              <a:t>verklaring van erfrecht </a:t>
            </a:r>
            <a:r>
              <a:rPr lang="nl-NL" sz="2400" dirty="0"/>
              <a:t>bij een notaris (niet verplicht)</a:t>
            </a:r>
          </a:p>
          <a:p>
            <a:pPr marL="800100" lvl="1" indent="-342900">
              <a:buFont typeface="+mj-lt"/>
              <a:buAutoNum type="arabicPeriod"/>
            </a:pPr>
            <a:r>
              <a:rPr lang="nl-NL" sz="2400" dirty="0"/>
              <a:t>Notaris onderzoekt of er een testament is</a:t>
            </a:r>
          </a:p>
          <a:p>
            <a:pPr marL="800100" lvl="1" indent="-342900">
              <a:buFont typeface="+mj-lt"/>
              <a:buAutoNum type="arabicPeriod"/>
            </a:pPr>
            <a:r>
              <a:rPr lang="nl-NL" sz="2400" dirty="0"/>
              <a:t>Onderzoekt wie de erfgenamen zijn en of er wilsbeschikkingen zijn.</a:t>
            </a:r>
          </a:p>
          <a:p>
            <a:r>
              <a:rPr lang="nl-NL" sz="2400" dirty="0"/>
              <a:t>1.	Maken van een </a:t>
            </a:r>
            <a:r>
              <a:rPr lang="nl-NL" sz="2400" b="1" dirty="0"/>
              <a:t>boedelbeschrijving</a:t>
            </a:r>
            <a:r>
              <a:rPr lang="nl-NL" sz="2400" dirty="0"/>
              <a:t> (overzicht van bezittingen en schulden)</a:t>
            </a:r>
          </a:p>
          <a:p>
            <a:r>
              <a:rPr lang="nl-NL" sz="2400" dirty="0"/>
              <a:t>5.	Schuldeisers aanschrijven met de vraag naar hoe hoog de schuld is.</a:t>
            </a:r>
          </a:p>
          <a:p>
            <a:r>
              <a:rPr lang="nl-NL" sz="2400" dirty="0"/>
              <a:t>7.	Schulden betalen, zo nodig bezittingen verkopen.</a:t>
            </a:r>
          </a:p>
          <a:p>
            <a:r>
              <a:rPr lang="nl-NL" sz="2400" dirty="0"/>
              <a:t>2.	Aangifte voor de erfbelasting voor alle erfgenamen.</a:t>
            </a:r>
          </a:p>
          <a:p>
            <a:pPr marL="342900" indent="-342900">
              <a:buFont typeface="+mj-lt"/>
              <a:buAutoNum type="arabicPeriod"/>
            </a:pPr>
            <a:endParaRPr lang="nl-NL" sz="1000" dirty="0"/>
          </a:p>
          <a:p>
            <a:r>
              <a:rPr lang="nl-NL" sz="2400" i="1" dirty="0"/>
              <a:t>De laatste vier stappen doet de </a:t>
            </a:r>
            <a:r>
              <a:rPr lang="nl-NL" sz="2400" b="1" i="1" dirty="0"/>
              <a:t>executeur</a:t>
            </a:r>
            <a:r>
              <a:rPr lang="nl-NL" sz="2400" i="1" dirty="0"/>
              <a:t> die hiervoor 1% van de nalatenschap in rekening brengt.</a:t>
            </a:r>
            <a:br>
              <a:rPr lang="nl-NL" sz="2400" dirty="0"/>
            </a:br>
            <a:endParaRPr lang="nl-NL"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720" y="198755"/>
            <a:ext cx="1097280" cy="742950"/>
          </a:xfrm>
          <a:prstGeom prst="rect">
            <a:avLst/>
          </a:prstGeom>
        </p:spPr>
      </p:pic>
    </p:spTree>
    <p:extLst>
      <p:ext uri="{BB962C8B-B14F-4D97-AF65-F5344CB8AC3E}">
        <p14:creationId xmlns:p14="http://schemas.microsoft.com/office/powerpoint/2010/main" val="403923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28</a:t>
            </a:fld>
            <a:endParaRPr lang="nl-NL"/>
          </a:p>
        </p:txBody>
      </p:sp>
      <p:sp>
        <p:nvSpPr>
          <p:cNvPr id="4" name="Titel 3"/>
          <p:cNvSpPr>
            <a:spLocks noGrp="1"/>
          </p:cNvSpPr>
          <p:nvPr>
            <p:ph type="title"/>
          </p:nvPr>
        </p:nvSpPr>
        <p:spPr/>
        <p:txBody>
          <a:bodyPr/>
          <a:lstStyle/>
          <a:p>
            <a:r>
              <a:rPr lang="nl-NL" dirty="0"/>
              <a:t>ERFENIS KRIJGEN</a:t>
            </a:r>
            <a:br>
              <a:rPr lang="nl-NL" dirty="0"/>
            </a:br>
            <a:r>
              <a:rPr lang="nl-NL" sz="2100" b="0" dirty="0">
                <a:solidFill>
                  <a:schemeClr val="bg1"/>
                </a:solidFill>
              </a:rPr>
              <a:t>Drie mogelijkheden</a:t>
            </a:r>
          </a:p>
        </p:txBody>
      </p:sp>
      <p:sp>
        <p:nvSpPr>
          <p:cNvPr id="12" name="Rectangle 16"/>
          <p:cNvSpPr>
            <a:spLocks noChangeArrowheads="1"/>
          </p:cNvSpPr>
          <p:nvPr/>
        </p:nvSpPr>
        <p:spPr bwMode="auto">
          <a:xfrm>
            <a:off x="2350511" y="1412876"/>
            <a:ext cx="2412000" cy="504000"/>
          </a:xfrm>
          <a:prstGeom prst="rect">
            <a:avLst/>
          </a:prstGeom>
          <a:solidFill>
            <a:schemeClr val="tx1"/>
          </a:solidFill>
          <a:ln w="9525">
            <a:noFill/>
            <a:miter lim="800000"/>
            <a:headEnd/>
            <a:tailEnd/>
          </a:ln>
        </p:spPr>
        <p:txBody>
          <a:bodyPr wrap="none" lIns="90000" tIns="46800" rIns="90000" bIns="46800" anchor="ctr"/>
          <a:lstStyle/>
          <a:p>
            <a:pPr algn="ctr">
              <a:spcBef>
                <a:spcPct val="0"/>
              </a:spcBef>
            </a:pPr>
            <a:r>
              <a:rPr lang="nl-NL" sz="1600" dirty="0">
                <a:solidFill>
                  <a:srgbClr val="FFFFFF"/>
                </a:solidFill>
              </a:rPr>
              <a:t> 1. Zuiver</a:t>
            </a:r>
          </a:p>
          <a:p>
            <a:pPr algn="ctr">
              <a:spcBef>
                <a:spcPct val="0"/>
              </a:spcBef>
            </a:pPr>
            <a:r>
              <a:rPr lang="nl-NL" sz="1600" dirty="0">
                <a:solidFill>
                  <a:srgbClr val="FFFFFF"/>
                </a:solidFill>
              </a:rPr>
              <a:t>aanvaarden</a:t>
            </a:r>
          </a:p>
        </p:txBody>
      </p:sp>
      <p:sp>
        <p:nvSpPr>
          <p:cNvPr id="29" name="Rectangle 16"/>
          <p:cNvSpPr>
            <a:spLocks noChangeArrowheads="1"/>
          </p:cNvSpPr>
          <p:nvPr/>
        </p:nvSpPr>
        <p:spPr bwMode="auto">
          <a:xfrm>
            <a:off x="5020997" y="1412876"/>
            <a:ext cx="2412000" cy="504000"/>
          </a:xfrm>
          <a:prstGeom prst="rect">
            <a:avLst/>
          </a:prstGeom>
          <a:solidFill>
            <a:schemeClr val="tx1"/>
          </a:solidFill>
          <a:ln w="9525">
            <a:noFill/>
            <a:miter lim="800000"/>
            <a:headEnd/>
            <a:tailEnd/>
          </a:ln>
        </p:spPr>
        <p:txBody>
          <a:bodyPr wrap="none" lIns="90000" tIns="46800" rIns="90000" bIns="46800" anchor="ctr"/>
          <a:lstStyle/>
          <a:p>
            <a:pPr algn="ctr">
              <a:spcBef>
                <a:spcPct val="0"/>
              </a:spcBef>
            </a:pPr>
            <a:r>
              <a:rPr lang="nl-NL" sz="1600" dirty="0">
                <a:solidFill>
                  <a:srgbClr val="FFFFFF"/>
                </a:solidFill>
              </a:rPr>
              <a:t> 2. Beneficiair</a:t>
            </a:r>
          </a:p>
          <a:p>
            <a:pPr algn="ctr">
              <a:spcBef>
                <a:spcPct val="0"/>
              </a:spcBef>
            </a:pPr>
            <a:r>
              <a:rPr lang="nl-NL" sz="1600" dirty="0">
                <a:solidFill>
                  <a:srgbClr val="FFFFFF"/>
                </a:solidFill>
              </a:rPr>
              <a:t>aanvaarden*</a:t>
            </a:r>
          </a:p>
        </p:txBody>
      </p:sp>
      <p:sp>
        <p:nvSpPr>
          <p:cNvPr id="30" name="Rectangle 16"/>
          <p:cNvSpPr>
            <a:spLocks noChangeArrowheads="1"/>
          </p:cNvSpPr>
          <p:nvPr/>
        </p:nvSpPr>
        <p:spPr bwMode="auto">
          <a:xfrm>
            <a:off x="7691483" y="1412876"/>
            <a:ext cx="2412000" cy="504000"/>
          </a:xfrm>
          <a:prstGeom prst="rect">
            <a:avLst/>
          </a:prstGeom>
          <a:solidFill>
            <a:schemeClr val="tx1"/>
          </a:solidFill>
          <a:ln w="9525">
            <a:noFill/>
            <a:miter lim="800000"/>
            <a:headEnd/>
            <a:tailEnd/>
          </a:ln>
        </p:spPr>
        <p:txBody>
          <a:bodyPr wrap="none" lIns="90000" tIns="46800" rIns="90000" bIns="46800" anchor="ctr"/>
          <a:lstStyle/>
          <a:p>
            <a:pPr algn="ctr">
              <a:spcBef>
                <a:spcPct val="0"/>
              </a:spcBef>
            </a:pPr>
            <a:r>
              <a:rPr lang="nl-NL" sz="1600">
                <a:solidFill>
                  <a:srgbClr val="FFFFFF"/>
                </a:solidFill>
              </a:rPr>
              <a:t> 3. Verwerpen</a:t>
            </a:r>
          </a:p>
        </p:txBody>
      </p:sp>
      <p:sp>
        <p:nvSpPr>
          <p:cNvPr id="31" name="Tekstvak 30"/>
          <p:cNvSpPr txBox="1"/>
          <p:nvPr/>
        </p:nvSpPr>
        <p:spPr>
          <a:xfrm>
            <a:off x="2287012" y="1966562"/>
            <a:ext cx="1929283" cy="338554"/>
          </a:xfrm>
          <a:prstGeom prst="rect">
            <a:avLst/>
          </a:prstGeom>
          <a:noFill/>
        </p:spPr>
        <p:txBody>
          <a:bodyPr wrap="square" rtlCol="0">
            <a:spAutoFit/>
          </a:bodyPr>
          <a:lstStyle/>
          <a:p>
            <a:r>
              <a:rPr lang="nl-NL" sz="1600" b="1" dirty="0"/>
              <a:t>Situatie</a:t>
            </a:r>
          </a:p>
        </p:txBody>
      </p:sp>
      <p:sp>
        <p:nvSpPr>
          <p:cNvPr id="32" name="Tijdelijke aanduiding voor inhoud 2"/>
          <p:cNvSpPr txBox="1">
            <a:spLocks/>
          </p:cNvSpPr>
          <p:nvPr/>
        </p:nvSpPr>
        <p:spPr>
          <a:xfrm>
            <a:off x="2264295" y="2325026"/>
            <a:ext cx="2447996" cy="1112751"/>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nl-NL" dirty="0"/>
              <a:t>Bezittingen &gt; schulden</a:t>
            </a:r>
          </a:p>
        </p:txBody>
      </p:sp>
      <p:sp>
        <p:nvSpPr>
          <p:cNvPr id="33" name="Tekstvak 32"/>
          <p:cNvSpPr txBox="1"/>
          <p:nvPr/>
        </p:nvSpPr>
        <p:spPr>
          <a:xfrm>
            <a:off x="2287011" y="3929485"/>
            <a:ext cx="2070486" cy="338554"/>
          </a:xfrm>
          <a:prstGeom prst="rect">
            <a:avLst/>
          </a:prstGeom>
          <a:noFill/>
        </p:spPr>
        <p:txBody>
          <a:bodyPr wrap="square" rtlCol="0">
            <a:spAutoFit/>
          </a:bodyPr>
          <a:lstStyle/>
          <a:p>
            <a:r>
              <a:rPr lang="nl-NL" sz="1600" b="1" dirty="0"/>
              <a:t>Wat gebeurt er?</a:t>
            </a:r>
          </a:p>
        </p:txBody>
      </p:sp>
      <p:sp>
        <p:nvSpPr>
          <p:cNvPr id="34" name="Tijdelijke aanduiding voor inhoud 2"/>
          <p:cNvSpPr txBox="1">
            <a:spLocks/>
          </p:cNvSpPr>
          <p:nvPr/>
        </p:nvSpPr>
        <p:spPr>
          <a:xfrm>
            <a:off x="2264295" y="4277254"/>
            <a:ext cx="2447996" cy="1112751"/>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nl-NL" dirty="0"/>
              <a:t>Je erft alle bezittingen en schulden, samen met eventuele andere erfgenamen</a:t>
            </a:r>
          </a:p>
          <a:p>
            <a:pPr marL="174625" indent="-174625"/>
            <a:r>
              <a:rPr lang="nl-NL" dirty="0"/>
              <a:t>Je kunt de keuze niet terugdraaien en betaalt erfbelasting</a:t>
            </a:r>
          </a:p>
        </p:txBody>
      </p:sp>
      <p:sp>
        <p:nvSpPr>
          <p:cNvPr id="35" name="Tijdelijke aanduiding voor inhoud 2"/>
          <p:cNvSpPr txBox="1">
            <a:spLocks/>
          </p:cNvSpPr>
          <p:nvPr/>
        </p:nvSpPr>
        <p:spPr>
          <a:xfrm>
            <a:off x="4979410" y="2323878"/>
            <a:ext cx="2447996" cy="1112751"/>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nl-NL" dirty="0"/>
              <a:t>Twijfel over de hoogte van de bezittingen en schulden</a:t>
            </a:r>
          </a:p>
          <a:p>
            <a:pPr marL="174625" indent="-174625"/>
            <a:r>
              <a:rPr lang="nl-NL" dirty="0"/>
              <a:t>Mogelijk zijn de schulden &gt; bezittingen</a:t>
            </a:r>
          </a:p>
        </p:txBody>
      </p:sp>
      <p:sp>
        <p:nvSpPr>
          <p:cNvPr id="36" name="Tijdelijke aanduiding voor inhoud 2"/>
          <p:cNvSpPr txBox="1">
            <a:spLocks/>
          </p:cNvSpPr>
          <p:nvPr/>
        </p:nvSpPr>
        <p:spPr>
          <a:xfrm>
            <a:off x="4979410" y="4280346"/>
            <a:ext cx="2447996" cy="1493525"/>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nl-NL" dirty="0"/>
              <a:t>Je accepteert de erfenis alleen als de bezittingen groter zijn dan de schulden</a:t>
            </a:r>
          </a:p>
          <a:p>
            <a:pPr marL="174625" indent="-174625"/>
            <a:r>
              <a:rPr lang="nl-NL" dirty="0"/>
              <a:t>Nadeel: meer werk en extra kosten om nalatenschap af te handelen</a:t>
            </a:r>
          </a:p>
        </p:txBody>
      </p:sp>
      <p:sp>
        <p:nvSpPr>
          <p:cNvPr id="37" name="Tijdelijke aanduiding voor inhoud 2"/>
          <p:cNvSpPr txBox="1">
            <a:spLocks/>
          </p:cNvSpPr>
          <p:nvPr/>
        </p:nvSpPr>
        <p:spPr>
          <a:xfrm>
            <a:off x="7662801" y="2330005"/>
            <a:ext cx="2447996" cy="1112751"/>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nl-NL" dirty="0"/>
              <a:t>Schulden &gt; bezittingen</a:t>
            </a:r>
          </a:p>
          <a:p>
            <a:pPr marL="174625" indent="-174625"/>
            <a:r>
              <a:rPr lang="nl-NL" dirty="0"/>
              <a:t>Of: je hebt ruzie met andere erfgenamen / wilt niets te maken hebben met de nalatenschap</a:t>
            </a:r>
          </a:p>
        </p:txBody>
      </p:sp>
      <p:sp>
        <p:nvSpPr>
          <p:cNvPr id="38" name="Tijdelijke aanduiding voor inhoud 2"/>
          <p:cNvSpPr txBox="1">
            <a:spLocks/>
          </p:cNvSpPr>
          <p:nvPr/>
        </p:nvSpPr>
        <p:spPr>
          <a:xfrm>
            <a:off x="7662801" y="4293128"/>
            <a:ext cx="2447996" cy="1281508"/>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nl-NL" dirty="0"/>
              <a:t>Je krijgt niets (en bent ook niet aansprakelijk voor eventuele schulden)</a:t>
            </a:r>
          </a:p>
          <a:p>
            <a:pPr marL="174625" indent="-174625"/>
            <a:r>
              <a:rPr lang="nl-NL" dirty="0"/>
              <a:t>Erfenis gaat naar andere erfgenamen</a:t>
            </a:r>
          </a:p>
        </p:txBody>
      </p:sp>
      <p:grpSp>
        <p:nvGrpSpPr>
          <p:cNvPr id="53" name="Groeperen 52"/>
          <p:cNvGrpSpPr/>
          <p:nvPr/>
        </p:nvGrpSpPr>
        <p:grpSpPr>
          <a:xfrm>
            <a:off x="2160012" y="6927850"/>
            <a:ext cx="7792225" cy="0"/>
            <a:chOff x="642939" y="2283638"/>
            <a:chExt cx="7792225" cy="0"/>
          </a:xfrm>
        </p:grpSpPr>
        <p:cxnSp>
          <p:nvCxnSpPr>
            <p:cNvPr id="54" name="Rechte verbindingslijn 53"/>
            <p:cNvCxnSpPr/>
            <p:nvPr/>
          </p:nvCxnSpPr>
          <p:spPr>
            <a:xfrm>
              <a:off x="642939" y="2283638"/>
              <a:ext cx="2352098"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Rechte verbindingslijn 54"/>
            <p:cNvCxnSpPr/>
            <p:nvPr/>
          </p:nvCxnSpPr>
          <p:spPr>
            <a:xfrm>
              <a:off x="3090286" y="2283638"/>
              <a:ext cx="2592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Rechte verbindingslijn 55"/>
            <p:cNvCxnSpPr/>
            <p:nvPr/>
          </p:nvCxnSpPr>
          <p:spPr>
            <a:xfrm>
              <a:off x="5807164" y="2283638"/>
              <a:ext cx="2628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61" name="Rechthoek 60"/>
          <p:cNvSpPr/>
          <p:nvPr/>
        </p:nvSpPr>
        <p:spPr>
          <a:xfrm>
            <a:off x="2350511" y="6466429"/>
            <a:ext cx="4848847" cy="246221"/>
          </a:xfrm>
          <a:prstGeom prst="rect">
            <a:avLst/>
          </a:prstGeom>
        </p:spPr>
        <p:txBody>
          <a:bodyPr wrap="square">
            <a:spAutoFit/>
          </a:bodyPr>
          <a:lstStyle/>
          <a:p>
            <a:r>
              <a:rPr lang="nl-NL" sz="1000" dirty="0"/>
              <a:t>*Of: aanvaarding onder voorrecht van boedelbeschrijving</a:t>
            </a:r>
          </a:p>
        </p:txBody>
      </p:sp>
      <p:grpSp>
        <p:nvGrpSpPr>
          <p:cNvPr id="2" name="Groeperen 1"/>
          <p:cNvGrpSpPr/>
          <p:nvPr/>
        </p:nvGrpSpPr>
        <p:grpSpPr>
          <a:xfrm>
            <a:off x="2297547" y="1349376"/>
            <a:ext cx="7813251" cy="0"/>
            <a:chOff x="773546" y="1381126"/>
            <a:chExt cx="7813251" cy="0"/>
          </a:xfrm>
        </p:grpSpPr>
        <p:cxnSp>
          <p:nvCxnSpPr>
            <p:cNvPr id="41" name="Rechte verbindingslijn 40"/>
            <p:cNvCxnSpPr/>
            <p:nvPr/>
          </p:nvCxnSpPr>
          <p:spPr>
            <a:xfrm>
              <a:off x="773546"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Rechte verbindingslijn 62"/>
            <p:cNvCxnSpPr/>
            <p:nvPr/>
          </p:nvCxnSpPr>
          <p:spPr>
            <a:xfrm>
              <a:off x="3430071"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Rechte verbindingslijn 63"/>
            <p:cNvCxnSpPr/>
            <p:nvPr/>
          </p:nvCxnSpPr>
          <p:spPr>
            <a:xfrm>
              <a:off x="6066797"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5" name="Groeperen 64"/>
          <p:cNvGrpSpPr/>
          <p:nvPr/>
        </p:nvGrpSpPr>
        <p:grpSpPr>
          <a:xfrm>
            <a:off x="2297547" y="1982437"/>
            <a:ext cx="7813251" cy="0"/>
            <a:chOff x="773546" y="1381126"/>
            <a:chExt cx="7813251" cy="0"/>
          </a:xfrm>
        </p:grpSpPr>
        <p:cxnSp>
          <p:nvCxnSpPr>
            <p:cNvPr id="66" name="Rechte verbindingslijn 65"/>
            <p:cNvCxnSpPr/>
            <p:nvPr/>
          </p:nvCxnSpPr>
          <p:spPr>
            <a:xfrm>
              <a:off x="773546"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Rechte verbindingslijn 66"/>
            <p:cNvCxnSpPr/>
            <p:nvPr/>
          </p:nvCxnSpPr>
          <p:spPr>
            <a:xfrm>
              <a:off x="3430071"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Rechte verbindingslijn 67"/>
            <p:cNvCxnSpPr/>
            <p:nvPr/>
          </p:nvCxnSpPr>
          <p:spPr>
            <a:xfrm>
              <a:off x="6066797"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9" name="Groeperen 68"/>
          <p:cNvGrpSpPr/>
          <p:nvPr/>
        </p:nvGrpSpPr>
        <p:grpSpPr>
          <a:xfrm>
            <a:off x="2297547" y="2323877"/>
            <a:ext cx="7813251" cy="0"/>
            <a:chOff x="773546" y="1381126"/>
            <a:chExt cx="7813251" cy="0"/>
          </a:xfrm>
        </p:grpSpPr>
        <p:cxnSp>
          <p:nvCxnSpPr>
            <p:cNvPr id="70" name="Rechte verbindingslijn 69"/>
            <p:cNvCxnSpPr/>
            <p:nvPr/>
          </p:nvCxnSpPr>
          <p:spPr>
            <a:xfrm>
              <a:off x="773546"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Rechte verbindingslijn 70"/>
            <p:cNvCxnSpPr/>
            <p:nvPr/>
          </p:nvCxnSpPr>
          <p:spPr>
            <a:xfrm>
              <a:off x="3430071"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Rechte verbindingslijn 71"/>
            <p:cNvCxnSpPr/>
            <p:nvPr/>
          </p:nvCxnSpPr>
          <p:spPr>
            <a:xfrm>
              <a:off x="6066797"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73" name="Groeperen 72"/>
          <p:cNvGrpSpPr/>
          <p:nvPr/>
        </p:nvGrpSpPr>
        <p:grpSpPr>
          <a:xfrm>
            <a:off x="2297547" y="3929973"/>
            <a:ext cx="7813251" cy="0"/>
            <a:chOff x="773546" y="1381126"/>
            <a:chExt cx="7813251" cy="0"/>
          </a:xfrm>
        </p:grpSpPr>
        <p:cxnSp>
          <p:nvCxnSpPr>
            <p:cNvPr id="74" name="Rechte verbindingslijn 73"/>
            <p:cNvCxnSpPr/>
            <p:nvPr/>
          </p:nvCxnSpPr>
          <p:spPr>
            <a:xfrm>
              <a:off x="773546"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Rechte verbindingslijn 74"/>
            <p:cNvCxnSpPr/>
            <p:nvPr/>
          </p:nvCxnSpPr>
          <p:spPr>
            <a:xfrm>
              <a:off x="3430071"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Rechte verbindingslijn 75"/>
            <p:cNvCxnSpPr/>
            <p:nvPr/>
          </p:nvCxnSpPr>
          <p:spPr>
            <a:xfrm>
              <a:off x="6066797"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77" name="Groeperen 76"/>
          <p:cNvGrpSpPr/>
          <p:nvPr/>
        </p:nvGrpSpPr>
        <p:grpSpPr>
          <a:xfrm>
            <a:off x="2297547" y="4280345"/>
            <a:ext cx="7813251" cy="0"/>
            <a:chOff x="773546" y="1381126"/>
            <a:chExt cx="7813251" cy="0"/>
          </a:xfrm>
        </p:grpSpPr>
        <p:cxnSp>
          <p:nvCxnSpPr>
            <p:cNvPr id="78" name="Rechte verbindingslijn 77"/>
            <p:cNvCxnSpPr/>
            <p:nvPr/>
          </p:nvCxnSpPr>
          <p:spPr>
            <a:xfrm>
              <a:off x="773546"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Rechte verbindingslijn 78"/>
            <p:cNvCxnSpPr/>
            <p:nvPr/>
          </p:nvCxnSpPr>
          <p:spPr>
            <a:xfrm>
              <a:off x="3430071"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Rechte verbindingslijn 79"/>
            <p:cNvCxnSpPr/>
            <p:nvPr/>
          </p:nvCxnSpPr>
          <p:spPr>
            <a:xfrm>
              <a:off x="6066797"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1" name="Groeperen 80"/>
          <p:cNvGrpSpPr/>
          <p:nvPr/>
        </p:nvGrpSpPr>
        <p:grpSpPr>
          <a:xfrm>
            <a:off x="2297547" y="6372225"/>
            <a:ext cx="7813251" cy="0"/>
            <a:chOff x="773546" y="1381126"/>
            <a:chExt cx="7813251" cy="0"/>
          </a:xfrm>
        </p:grpSpPr>
        <p:cxnSp>
          <p:nvCxnSpPr>
            <p:cNvPr id="82" name="Rechte verbindingslijn 81"/>
            <p:cNvCxnSpPr/>
            <p:nvPr/>
          </p:nvCxnSpPr>
          <p:spPr>
            <a:xfrm>
              <a:off x="773546"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Rechte verbindingslijn 82"/>
            <p:cNvCxnSpPr/>
            <p:nvPr/>
          </p:nvCxnSpPr>
          <p:spPr>
            <a:xfrm>
              <a:off x="3430071"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Rechte verbindingslijn 83"/>
            <p:cNvCxnSpPr/>
            <p:nvPr/>
          </p:nvCxnSpPr>
          <p:spPr>
            <a:xfrm>
              <a:off x="6066797" y="1381126"/>
              <a:ext cx="2520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051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bldLvl="2"/>
      <p:bldP spid="34" grpId="0" build="p" bldLvl="2"/>
      <p:bldP spid="35" grpId="0" build="p" bldLvl="2"/>
      <p:bldP spid="36" grpId="0" build="p" bldLvl="2"/>
      <p:bldP spid="37" grpId="0" build="p" bldLvl="2"/>
      <p:bldP spid="38"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0B7E850-279B-4594-BB9A-0F1B1800E7A1}" type="slidenum">
              <a:rPr lang="nl-NL" smtClean="0"/>
              <a:pPr>
                <a:defRPr/>
              </a:pPr>
              <a:t>29</a:t>
            </a:fld>
            <a:endParaRPr lang="nl-NL"/>
          </a:p>
        </p:txBody>
      </p:sp>
      <p:pic>
        <p:nvPicPr>
          <p:cNvPr id="3" name="Afbeelding 2"/>
          <p:cNvPicPr>
            <a:picLocks noChangeAspect="1"/>
          </p:cNvPicPr>
          <p:nvPr/>
        </p:nvPicPr>
        <p:blipFill>
          <a:blip r:embed="rId2"/>
          <a:stretch>
            <a:fillRect/>
          </a:stretch>
        </p:blipFill>
        <p:spPr>
          <a:xfrm>
            <a:off x="2318385" y="1071563"/>
            <a:ext cx="7372350" cy="4714875"/>
          </a:xfrm>
          <a:prstGeom prst="rect">
            <a:avLst/>
          </a:prstGeom>
        </p:spPr>
      </p:pic>
    </p:spTree>
    <p:extLst>
      <p:ext uri="{BB962C8B-B14F-4D97-AF65-F5344CB8AC3E}">
        <p14:creationId xmlns:p14="http://schemas.microsoft.com/office/powerpoint/2010/main" val="268441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3</a:t>
            </a:fld>
            <a:endParaRPr lang="nl-NL"/>
          </a:p>
        </p:txBody>
      </p:sp>
      <p:pic>
        <p:nvPicPr>
          <p:cNvPr id="2" name="Afbeelding 1"/>
          <p:cNvPicPr>
            <a:picLocks noChangeAspect="1"/>
          </p:cNvPicPr>
          <p:nvPr/>
        </p:nvPicPr>
        <p:blipFill>
          <a:blip r:embed="rId2"/>
          <a:stretch>
            <a:fillRect/>
          </a:stretch>
        </p:blipFill>
        <p:spPr>
          <a:xfrm>
            <a:off x="2444751" y="1517651"/>
            <a:ext cx="2415749" cy="1481435"/>
          </a:xfrm>
          <a:prstGeom prst="rect">
            <a:avLst/>
          </a:prstGeom>
        </p:spPr>
      </p:pic>
      <p:sp>
        <p:nvSpPr>
          <p:cNvPr id="6" name="Rechthoek 5"/>
          <p:cNvSpPr/>
          <p:nvPr/>
        </p:nvSpPr>
        <p:spPr>
          <a:xfrm>
            <a:off x="2366522" y="3126085"/>
            <a:ext cx="7539479" cy="2600712"/>
          </a:xfrm>
          <a:prstGeom prst="rect">
            <a:avLst/>
          </a:prstGeom>
        </p:spPr>
        <p:txBody>
          <a:bodyPr wrap="square">
            <a:spAutoFit/>
          </a:bodyPr>
          <a:lstStyle/>
          <a:p>
            <a:r>
              <a:rPr lang="nl-NL" sz="3000" b="1" dirty="0"/>
              <a:t>€100.000 schenken zónder schenkbelasting</a:t>
            </a:r>
          </a:p>
          <a:p>
            <a:endParaRPr lang="nl-NL" sz="1300" dirty="0"/>
          </a:p>
          <a:p>
            <a:r>
              <a:rPr lang="nl-NL" dirty="0"/>
              <a:t>€100.000 schenken aan wie je maar wilt, kan sinds 1 januari 2017 zonder dat de begunstigde schenkbelasting hoeft te betalen. Voorwaarde is wel dat het geld gebruikt wordt voor kort gezegd 'zijn koophuis' en dat de begunstigde tussen de 18 en 40 jaar is. Lees wat de voordelen en valkuilen zijn en hoe je de schenking regelt.</a:t>
            </a:r>
            <a:endParaRPr lang="nl-NL" sz="1300" dirty="0"/>
          </a:p>
        </p:txBody>
      </p:sp>
      <p:sp>
        <p:nvSpPr>
          <p:cNvPr id="7" name="Tekstvak 6"/>
          <p:cNvSpPr txBox="1">
            <a:spLocks noChangeArrowheads="1"/>
          </p:cNvSpPr>
          <p:nvPr/>
        </p:nvSpPr>
        <p:spPr bwMode="auto">
          <a:xfrm>
            <a:off x="2353358" y="6433738"/>
            <a:ext cx="412652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r>
              <a:rPr lang="nl-NL" sz="1000" b="0" dirty="0"/>
              <a:t>Bron: </a:t>
            </a:r>
            <a:r>
              <a:rPr lang="nl-NL" sz="1000" b="0" dirty="0">
                <a:hlinkClick r:id="rId3"/>
              </a:rPr>
              <a:t>Consumentenbond</a:t>
            </a:r>
            <a:endParaRPr lang="nl-NL" sz="1000" b="0" dirty="0"/>
          </a:p>
        </p:txBody>
      </p:sp>
    </p:spTree>
    <p:extLst>
      <p:ext uri="{BB962C8B-B14F-4D97-AF65-F5344CB8AC3E}">
        <p14:creationId xmlns:p14="http://schemas.microsoft.com/office/powerpoint/2010/main" val="1338119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018238" y="2586594"/>
            <a:ext cx="6511272" cy="683264"/>
          </a:xfrm>
          <a:prstGeom prst="rect">
            <a:avLst/>
          </a:prstGeom>
          <a:noFill/>
        </p:spPr>
        <p:txBody>
          <a:bodyPr wrap="square" rtlCol="0">
            <a:spAutoFit/>
          </a:bodyPr>
          <a:lstStyle/>
          <a:p>
            <a:pPr algn="l">
              <a:lnSpc>
                <a:spcPct val="120000"/>
              </a:lnSpc>
            </a:pPr>
            <a:r>
              <a:rPr lang="nl-NL" sz="3200" b="1" dirty="0">
                <a:solidFill>
                  <a:schemeClr val="bg1"/>
                </a:solidFill>
                <a:latin typeface="Arial"/>
                <a:cs typeface="Arial"/>
              </a:rPr>
              <a:t>Erven fiscaal</a:t>
            </a:r>
            <a:endParaRPr lang="nl-NL" sz="3200" dirty="0">
              <a:solidFill>
                <a:schemeClr val="bg1"/>
              </a:solidFill>
              <a:latin typeface="Arial"/>
              <a:cs typeface="Arial"/>
            </a:endParaRPr>
          </a:p>
        </p:txBody>
      </p:sp>
      <p:pic>
        <p:nvPicPr>
          <p:cNvPr id="2" name="Afbeelding 1"/>
          <p:cNvPicPr>
            <a:picLocks noChangeAspect="1"/>
          </p:cNvPicPr>
          <p:nvPr/>
        </p:nvPicPr>
        <p:blipFill>
          <a:blip r:embed="rId2"/>
          <a:stretch>
            <a:fillRect/>
          </a:stretch>
        </p:blipFill>
        <p:spPr>
          <a:xfrm>
            <a:off x="2018238" y="4599940"/>
            <a:ext cx="2857500" cy="1905000"/>
          </a:xfrm>
          <a:prstGeom prst="rect">
            <a:avLst/>
          </a:prstGeom>
        </p:spPr>
      </p:pic>
    </p:spTree>
    <p:extLst>
      <p:ext uri="{BB962C8B-B14F-4D97-AF65-F5344CB8AC3E}">
        <p14:creationId xmlns:p14="http://schemas.microsoft.com/office/powerpoint/2010/main" val="3503515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31</a:t>
            </a:fld>
            <a:endParaRPr lang="nl-NL"/>
          </a:p>
        </p:txBody>
      </p:sp>
      <p:pic>
        <p:nvPicPr>
          <p:cNvPr id="4" name="Afbeelding 3"/>
          <p:cNvPicPr>
            <a:picLocks noChangeAspect="1"/>
          </p:cNvPicPr>
          <p:nvPr/>
        </p:nvPicPr>
        <p:blipFill>
          <a:blip r:embed="rId3"/>
          <a:stretch>
            <a:fillRect/>
          </a:stretch>
        </p:blipFill>
        <p:spPr>
          <a:xfrm>
            <a:off x="3057208" y="304709"/>
            <a:ext cx="6655753" cy="6416767"/>
          </a:xfrm>
          <a:prstGeom prst="rect">
            <a:avLst/>
          </a:prstGeom>
        </p:spPr>
      </p:pic>
    </p:spTree>
    <p:extLst>
      <p:ext uri="{BB962C8B-B14F-4D97-AF65-F5344CB8AC3E}">
        <p14:creationId xmlns:p14="http://schemas.microsoft.com/office/powerpoint/2010/main" val="3363413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32</a:t>
            </a:fld>
            <a:endParaRPr lang="nl-NL"/>
          </a:p>
        </p:txBody>
      </p:sp>
      <p:pic>
        <p:nvPicPr>
          <p:cNvPr id="4" name="Afbeelding 3"/>
          <p:cNvPicPr>
            <a:picLocks noChangeAspect="1"/>
          </p:cNvPicPr>
          <p:nvPr/>
        </p:nvPicPr>
        <p:blipFill>
          <a:blip r:embed="rId2"/>
          <a:stretch>
            <a:fillRect/>
          </a:stretch>
        </p:blipFill>
        <p:spPr>
          <a:xfrm>
            <a:off x="2706370" y="160945"/>
            <a:ext cx="6742430" cy="6560530"/>
          </a:xfrm>
          <a:prstGeom prst="rect">
            <a:avLst/>
          </a:prstGeom>
        </p:spPr>
      </p:pic>
    </p:spTree>
    <p:extLst>
      <p:ext uri="{BB962C8B-B14F-4D97-AF65-F5344CB8AC3E}">
        <p14:creationId xmlns:p14="http://schemas.microsoft.com/office/powerpoint/2010/main" val="3600552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824B471-CDC8-4CEF-A27E-C95A0A2E5EAD}"/>
              </a:ext>
            </a:extLst>
          </p:cNvPr>
          <p:cNvSpPr>
            <a:spLocks noGrp="1"/>
          </p:cNvSpPr>
          <p:nvPr>
            <p:ph type="sldNum" sz="quarter" idx="12"/>
          </p:nvPr>
        </p:nvSpPr>
        <p:spPr/>
        <p:txBody>
          <a:bodyPr/>
          <a:lstStyle/>
          <a:p>
            <a:pPr>
              <a:defRPr/>
            </a:pPr>
            <a:fld id="{00B7E850-279B-4594-BB9A-0F1B1800E7A1}" type="slidenum">
              <a:rPr lang="nl-NL" smtClean="0"/>
              <a:pPr>
                <a:defRPr/>
              </a:pPr>
              <a:t>33</a:t>
            </a:fld>
            <a:endParaRPr lang="nl-NL"/>
          </a:p>
        </p:txBody>
      </p:sp>
      <p:sp>
        <p:nvSpPr>
          <p:cNvPr id="4" name="Rechthoek 3">
            <a:extLst>
              <a:ext uri="{FF2B5EF4-FFF2-40B4-BE49-F238E27FC236}">
                <a16:creationId xmlns:a16="http://schemas.microsoft.com/office/drawing/2014/main" id="{D6A6763D-BEB1-4417-A991-16AF16A159BD}"/>
              </a:ext>
            </a:extLst>
          </p:cNvPr>
          <p:cNvSpPr/>
          <p:nvPr/>
        </p:nvSpPr>
        <p:spPr>
          <a:xfrm>
            <a:off x="3951823" y="1327721"/>
            <a:ext cx="4288353" cy="1200329"/>
          </a:xfrm>
          <a:prstGeom prst="rect">
            <a:avLst/>
          </a:prstGeom>
          <a:noFill/>
        </p:spPr>
        <p:txBody>
          <a:bodyPr wrap="none" lIns="91440" tIns="45720" rIns="91440" bIns="45720">
            <a:spAutoFit/>
          </a:bodyPr>
          <a:lstStyle/>
          <a:p>
            <a:pPr algn="ctr"/>
            <a:r>
              <a:rPr lang="nl-NL"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Huiswerk</a:t>
            </a:r>
          </a:p>
        </p:txBody>
      </p:sp>
      <p:sp>
        <p:nvSpPr>
          <p:cNvPr id="5" name="Tekstvak 4">
            <a:extLst>
              <a:ext uri="{FF2B5EF4-FFF2-40B4-BE49-F238E27FC236}">
                <a16:creationId xmlns:a16="http://schemas.microsoft.com/office/drawing/2014/main" id="{C9D6AE41-AD03-4342-BAED-7BD006B35007}"/>
              </a:ext>
            </a:extLst>
          </p:cNvPr>
          <p:cNvSpPr txBox="1"/>
          <p:nvPr/>
        </p:nvSpPr>
        <p:spPr>
          <a:xfrm>
            <a:off x="2840307" y="3249828"/>
            <a:ext cx="6915676" cy="707886"/>
          </a:xfrm>
          <a:prstGeom prst="rect">
            <a:avLst/>
          </a:prstGeom>
          <a:noFill/>
        </p:spPr>
        <p:txBody>
          <a:bodyPr wrap="none" rtlCol="0">
            <a:spAutoFit/>
          </a:bodyPr>
          <a:lstStyle/>
          <a:p>
            <a:r>
              <a:rPr lang="nl-NL" sz="4000" dirty="0"/>
              <a:t>Examenopgaven Hoofstuk 10</a:t>
            </a:r>
          </a:p>
        </p:txBody>
      </p:sp>
    </p:spTree>
    <p:extLst>
      <p:ext uri="{BB962C8B-B14F-4D97-AF65-F5344CB8AC3E}">
        <p14:creationId xmlns:p14="http://schemas.microsoft.com/office/powerpoint/2010/main" val="221426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4</a:t>
            </a:fld>
            <a:endParaRPr lang="nl-NL"/>
          </a:p>
        </p:txBody>
      </p:sp>
      <p:sp>
        <p:nvSpPr>
          <p:cNvPr id="4" name="Titel 3"/>
          <p:cNvSpPr>
            <a:spLocks noGrp="1"/>
          </p:cNvSpPr>
          <p:nvPr>
            <p:ph type="title"/>
          </p:nvPr>
        </p:nvSpPr>
        <p:spPr/>
        <p:txBody>
          <a:bodyPr/>
          <a:lstStyle/>
          <a:p>
            <a:r>
              <a:rPr lang="nl-NL" dirty="0"/>
              <a:t>SCHENKEN</a:t>
            </a:r>
            <a:br>
              <a:rPr lang="nl-NL" dirty="0"/>
            </a:br>
            <a:r>
              <a:rPr lang="nl-NL" sz="2100" b="0" dirty="0">
                <a:solidFill>
                  <a:srgbClr val="FFFFFF"/>
                </a:solidFill>
              </a:rPr>
              <a:t>Belangrijkste begrippen samengevat</a:t>
            </a:r>
          </a:p>
        </p:txBody>
      </p:sp>
      <p:sp>
        <p:nvSpPr>
          <p:cNvPr id="6" name="Tijdelijke aanduiding voor inhoud 2"/>
          <p:cNvSpPr txBox="1">
            <a:spLocks/>
          </p:cNvSpPr>
          <p:nvPr/>
        </p:nvSpPr>
        <p:spPr>
          <a:xfrm>
            <a:off x="4667251" y="1513859"/>
            <a:ext cx="5349875" cy="1106651"/>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1400" dirty="0"/>
              <a:t>Een schenking is een overeenkomst om niet (zonder tegenprestatie).</a:t>
            </a:r>
          </a:p>
          <a:p>
            <a:r>
              <a:rPr lang="nl-NL" sz="1400" dirty="0"/>
              <a:t>De ene partij geeft iets aan de andere partij, terwijl hij daar niks voor terugkrijgt.</a:t>
            </a:r>
          </a:p>
        </p:txBody>
      </p:sp>
      <p:sp>
        <p:nvSpPr>
          <p:cNvPr id="7" name="Rechthoek 6"/>
          <p:cNvSpPr>
            <a:spLocks/>
          </p:cNvSpPr>
          <p:nvPr/>
        </p:nvSpPr>
        <p:spPr>
          <a:xfrm>
            <a:off x="2212124" y="1561483"/>
            <a:ext cx="2359877" cy="3959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  1. Overeenkomst om niet</a:t>
            </a:r>
          </a:p>
        </p:txBody>
      </p:sp>
      <p:sp>
        <p:nvSpPr>
          <p:cNvPr id="9" name="Rechthoek 8"/>
          <p:cNvSpPr>
            <a:spLocks/>
          </p:cNvSpPr>
          <p:nvPr/>
        </p:nvSpPr>
        <p:spPr>
          <a:xfrm>
            <a:off x="2212124" y="2651125"/>
            <a:ext cx="2359877" cy="3959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  2. Onder bewind</a:t>
            </a:r>
          </a:p>
        </p:txBody>
      </p:sp>
      <p:sp>
        <p:nvSpPr>
          <p:cNvPr id="10" name="Rechthoek 9"/>
          <p:cNvSpPr>
            <a:spLocks/>
          </p:cNvSpPr>
          <p:nvPr/>
        </p:nvSpPr>
        <p:spPr>
          <a:xfrm>
            <a:off x="2212124" y="3438525"/>
            <a:ext cx="2359877" cy="3959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  3. Uitsluitingsclausule</a:t>
            </a:r>
          </a:p>
        </p:txBody>
      </p:sp>
      <p:sp>
        <p:nvSpPr>
          <p:cNvPr id="11" name="Rechthoek 10"/>
          <p:cNvSpPr>
            <a:spLocks/>
          </p:cNvSpPr>
          <p:nvPr/>
        </p:nvSpPr>
        <p:spPr>
          <a:xfrm>
            <a:off x="2212124" y="4749800"/>
            <a:ext cx="2359877" cy="3959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  4. Schenkbelasting</a:t>
            </a:r>
          </a:p>
        </p:txBody>
      </p:sp>
      <p:sp>
        <p:nvSpPr>
          <p:cNvPr id="12" name="Rechthoek 11"/>
          <p:cNvSpPr>
            <a:spLocks/>
          </p:cNvSpPr>
          <p:nvPr/>
        </p:nvSpPr>
        <p:spPr>
          <a:xfrm>
            <a:off x="2212124" y="5489575"/>
            <a:ext cx="2359877" cy="3959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1400" dirty="0"/>
              <a:t>  5. Giften aan ANBI</a:t>
            </a:r>
          </a:p>
        </p:txBody>
      </p:sp>
      <p:sp>
        <p:nvSpPr>
          <p:cNvPr id="13" name="Tijdelijke aanduiding voor inhoud 2"/>
          <p:cNvSpPr txBox="1">
            <a:spLocks/>
          </p:cNvSpPr>
          <p:nvPr/>
        </p:nvSpPr>
        <p:spPr>
          <a:xfrm>
            <a:off x="4667251" y="2587009"/>
            <a:ext cx="5349875" cy="1106651"/>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1400" dirty="0"/>
              <a:t>Een schenking onder bewind is een gewone schenking, maar met de bepaling dat niet jouw kind, maar iemand anders (jij) het geld beheert.</a:t>
            </a:r>
          </a:p>
        </p:txBody>
      </p:sp>
      <p:sp>
        <p:nvSpPr>
          <p:cNvPr id="14" name="Tijdelijke aanduiding voor inhoud 2"/>
          <p:cNvSpPr txBox="1">
            <a:spLocks/>
          </p:cNvSpPr>
          <p:nvPr/>
        </p:nvSpPr>
        <p:spPr>
          <a:xfrm>
            <a:off x="4667251" y="3409183"/>
            <a:ext cx="5349875" cy="1481658"/>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1400" dirty="0"/>
              <a:t>Als jouw kind is getrouwd in gemeenschap van goederen dan wordt een schenking eigendom van kind én schoonkind.</a:t>
            </a:r>
          </a:p>
          <a:p>
            <a:r>
              <a:rPr lang="nl-NL" sz="1400" dirty="0"/>
              <a:t>Je kunt dit voorkomen met een uitsluitingsclausule, die regelt dat de schenking niet in de huwelijksgemeenschap valt, maar privébezit wordt van het kind.</a:t>
            </a:r>
          </a:p>
        </p:txBody>
      </p:sp>
      <p:sp>
        <p:nvSpPr>
          <p:cNvPr id="15" name="Tijdelijke aanduiding voor inhoud 2"/>
          <p:cNvSpPr txBox="1">
            <a:spLocks/>
          </p:cNvSpPr>
          <p:nvPr/>
        </p:nvSpPr>
        <p:spPr>
          <a:xfrm>
            <a:off x="4667251" y="4747967"/>
            <a:ext cx="5349875" cy="590483"/>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1400" dirty="0"/>
              <a:t>Als je een schenking krijgt, betaal je schenkbelasting over het bedrag boven de vrijstelling.</a:t>
            </a:r>
          </a:p>
          <a:p>
            <a:endParaRPr lang="nl-NL" sz="1400" dirty="0"/>
          </a:p>
        </p:txBody>
      </p:sp>
      <p:sp>
        <p:nvSpPr>
          <p:cNvPr id="16" name="Tijdelijke aanduiding voor inhoud 2"/>
          <p:cNvSpPr txBox="1">
            <a:spLocks/>
          </p:cNvSpPr>
          <p:nvPr/>
        </p:nvSpPr>
        <p:spPr>
          <a:xfrm>
            <a:off x="4667251" y="5455958"/>
            <a:ext cx="5349875" cy="590483"/>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1400" dirty="0"/>
              <a:t>Een gift aan een Algemeen Nut Beogende Instelling (ANBI) mag je – onder voorwaarden – aftrekken in box 1.</a:t>
            </a:r>
          </a:p>
          <a:p>
            <a:r>
              <a:rPr lang="nl-NL" sz="1400" dirty="0"/>
              <a:t>Hiermee krijg je dus een belastingvoordeel. </a:t>
            </a:r>
          </a:p>
        </p:txBody>
      </p:sp>
      <p:grpSp>
        <p:nvGrpSpPr>
          <p:cNvPr id="18" name="Groeperen 17"/>
          <p:cNvGrpSpPr/>
          <p:nvPr/>
        </p:nvGrpSpPr>
        <p:grpSpPr>
          <a:xfrm flipV="1">
            <a:off x="2164498" y="1482108"/>
            <a:ext cx="7820876" cy="0"/>
            <a:chOff x="693738" y="3438264"/>
            <a:chExt cx="8116670" cy="0"/>
          </a:xfrm>
        </p:grpSpPr>
        <p:cxnSp>
          <p:nvCxnSpPr>
            <p:cNvPr id="19" name="Rechte verbindingslijn 18"/>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Rechte verbindingslijn 20"/>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4" name="Groeperen 23"/>
          <p:cNvGrpSpPr/>
          <p:nvPr/>
        </p:nvGrpSpPr>
        <p:grpSpPr>
          <a:xfrm flipV="1">
            <a:off x="2164498" y="2555258"/>
            <a:ext cx="7820876" cy="0"/>
            <a:chOff x="693738" y="3438264"/>
            <a:chExt cx="8116670" cy="0"/>
          </a:xfrm>
        </p:grpSpPr>
        <p:cxnSp>
          <p:nvCxnSpPr>
            <p:cNvPr id="25" name="Rechte verbindingslijn 24"/>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Rechte verbindingslijn 25"/>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7" name="Groeperen 26"/>
          <p:cNvGrpSpPr/>
          <p:nvPr/>
        </p:nvGrpSpPr>
        <p:grpSpPr>
          <a:xfrm flipV="1">
            <a:off x="2164498" y="3354591"/>
            <a:ext cx="7820876" cy="0"/>
            <a:chOff x="693738" y="3438264"/>
            <a:chExt cx="8116670" cy="0"/>
          </a:xfrm>
        </p:grpSpPr>
        <p:cxnSp>
          <p:nvCxnSpPr>
            <p:cNvPr id="28" name="Rechte verbindingslijn 27"/>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Rechte verbindingslijn 28"/>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0" name="Groeperen 29"/>
          <p:cNvGrpSpPr/>
          <p:nvPr/>
        </p:nvGrpSpPr>
        <p:grpSpPr>
          <a:xfrm flipV="1">
            <a:off x="2164498" y="4668591"/>
            <a:ext cx="7820876" cy="0"/>
            <a:chOff x="693738" y="3438264"/>
            <a:chExt cx="8116670" cy="0"/>
          </a:xfrm>
        </p:grpSpPr>
        <p:cxnSp>
          <p:nvCxnSpPr>
            <p:cNvPr id="31" name="Rechte verbindingslijn 30"/>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31"/>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3" name="Groeperen 32"/>
          <p:cNvGrpSpPr/>
          <p:nvPr/>
        </p:nvGrpSpPr>
        <p:grpSpPr>
          <a:xfrm flipV="1">
            <a:off x="2164498" y="5401949"/>
            <a:ext cx="7820876" cy="0"/>
            <a:chOff x="693738" y="3438264"/>
            <a:chExt cx="8116670" cy="0"/>
          </a:xfrm>
        </p:grpSpPr>
        <p:cxnSp>
          <p:nvCxnSpPr>
            <p:cNvPr id="34" name="Rechte verbindingslijn 33"/>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34"/>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6" name="Groeperen 35"/>
          <p:cNvGrpSpPr/>
          <p:nvPr/>
        </p:nvGrpSpPr>
        <p:grpSpPr>
          <a:xfrm flipV="1">
            <a:off x="2164498" y="6275074"/>
            <a:ext cx="7820876" cy="0"/>
            <a:chOff x="693738" y="3438264"/>
            <a:chExt cx="8116670" cy="0"/>
          </a:xfrm>
        </p:grpSpPr>
        <p:cxnSp>
          <p:nvCxnSpPr>
            <p:cNvPr id="37" name="Rechte verbindingslijn 36"/>
            <p:cNvCxnSpPr/>
            <p:nvPr/>
          </p:nvCxnSpPr>
          <p:spPr>
            <a:xfrm flipV="1">
              <a:off x="693738" y="3438264"/>
              <a:ext cx="256445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Rechte verbindingslijn 37"/>
            <p:cNvCxnSpPr/>
            <p:nvPr/>
          </p:nvCxnSpPr>
          <p:spPr>
            <a:xfrm flipV="1">
              <a:off x="3338987" y="3438264"/>
              <a:ext cx="5471421"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633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build="p"/>
      <p:bldP spid="14" grpId="0" build="p"/>
      <p:bldP spid="15" grpId="0" build="p"/>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5</a:t>
            </a:fld>
            <a:endParaRPr lang="nl-NL"/>
          </a:p>
        </p:txBody>
      </p:sp>
      <p:pic>
        <p:nvPicPr>
          <p:cNvPr id="4" name="Afbeelding 3"/>
          <p:cNvPicPr>
            <a:picLocks noChangeAspect="1"/>
          </p:cNvPicPr>
          <p:nvPr/>
        </p:nvPicPr>
        <p:blipFill>
          <a:blip r:embed="rId2"/>
          <a:stretch>
            <a:fillRect/>
          </a:stretch>
        </p:blipFill>
        <p:spPr>
          <a:xfrm>
            <a:off x="1611876" y="1107358"/>
            <a:ext cx="8942392" cy="3985752"/>
          </a:xfrm>
          <a:prstGeom prst="rect">
            <a:avLst/>
          </a:prstGeom>
        </p:spPr>
      </p:pic>
    </p:spTree>
    <p:extLst>
      <p:ext uri="{BB962C8B-B14F-4D97-AF65-F5344CB8AC3E}">
        <p14:creationId xmlns:p14="http://schemas.microsoft.com/office/powerpoint/2010/main" val="212338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6</a:t>
            </a:fld>
            <a:endParaRPr lang="nl-NL"/>
          </a:p>
        </p:txBody>
      </p:sp>
      <p:pic>
        <p:nvPicPr>
          <p:cNvPr id="4" name="Afbeelding 3"/>
          <p:cNvPicPr>
            <a:picLocks noChangeAspect="1"/>
          </p:cNvPicPr>
          <p:nvPr/>
        </p:nvPicPr>
        <p:blipFill>
          <a:blip r:embed="rId2"/>
          <a:stretch>
            <a:fillRect/>
          </a:stretch>
        </p:blipFill>
        <p:spPr>
          <a:xfrm>
            <a:off x="1617406" y="1216742"/>
            <a:ext cx="8593394" cy="4296697"/>
          </a:xfrm>
          <a:prstGeom prst="rect">
            <a:avLst/>
          </a:prstGeom>
        </p:spPr>
      </p:pic>
    </p:spTree>
    <p:extLst>
      <p:ext uri="{BB962C8B-B14F-4D97-AF65-F5344CB8AC3E}">
        <p14:creationId xmlns:p14="http://schemas.microsoft.com/office/powerpoint/2010/main" val="219439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7</a:t>
            </a:fld>
            <a:endParaRPr lang="nl-NL"/>
          </a:p>
        </p:txBody>
      </p:sp>
      <p:pic>
        <p:nvPicPr>
          <p:cNvPr id="4" name="Afbeelding 3"/>
          <p:cNvPicPr>
            <a:picLocks noChangeAspect="1"/>
          </p:cNvPicPr>
          <p:nvPr/>
        </p:nvPicPr>
        <p:blipFill>
          <a:blip r:embed="rId2"/>
          <a:stretch>
            <a:fillRect/>
          </a:stretch>
        </p:blipFill>
        <p:spPr>
          <a:xfrm>
            <a:off x="243840" y="1252884"/>
            <a:ext cx="11711788" cy="3938875"/>
          </a:xfrm>
          <a:prstGeom prst="rect">
            <a:avLst/>
          </a:prstGeom>
        </p:spPr>
      </p:pic>
    </p:spTree>
    <p:extLst>
      <p:ext uri="{BB962C8B-B14F-4D97-AF65-F5344CB8AC3E}">
        <p14:creationId xmlns:p14="http://schemas.microsoft.com/office/powerpoint/2010/main" val="158032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0B7E850-279B-4594-BB9A-0F1B1800E7A1}" type="slidenum">
              <a:rPr lang="nl-NL" smtClean="0"/>
              <a:pPr>
                <a:defRPr/>
              </a:pPr>
              <a:t>8</a:t>
            </a:fld>
            <a:endParaRPr lang="nl-NL"/>
          </a:p>
        </p:txBody>
      </p:sp>
      <p:pic>
        <p:nvPicPr>
          <p:cNvPr id="3" name="Afbeelding 2"/>
          <p:cNvPicPr>
            <a:picLocks noChangeAspect="1"/>
          </p:cNvPicPr>
          <p:nvPr/>
        </p:nvPicPr>
        <p:blipFill>
          <a:blip r:embed="rId3"/>
          <a:stretch>
            <a:fillRect/>
          </a:stretch>
        </p:blipFill>
        <p:spPr>
          <a:xfrm>
            <a:off x="983932" y="211772"/>
            <a:ext cx="10588308" cy="6438684"/>
          </a:xfrm>
          <a:prstGeom prst="rect">
            <a:avLst/>
          </a:prstGeom>
        </p:spPr>
      </p:pic>
    </p:spTree>
    <p:extLst>
      <p:ext uri="{BB962C8B-B14F-4D97-AF65-F5344CB8AC3E}">
        <p14:creationId xmlns:p14="http://schemas.microsoft.com/office/powerpoint/2010/main" val="257974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defRPr/>
            </a:pPr>
            <a:fld id="{00B7E850-279B-4594-BB9A-0F1B1800E7A1}" type="slidenum">
              <a:rPr lang="nl-NL" smtClean="0"/>
              <a:pPr>
                <a:defRPr/>
              </a:pPr>
              <a:t>9</a:t>
            </a:fld>
            <a:endParaRPr lang="nl-NL"/>
          </a:p>
        </p:txBody>
      </p:sp>
      <p:pic>
        <p:nvPicPr>
          <p:cNvPr id="3" name="Afbeelding 2"/>
          <p:cNvPicPr>
            <a:picLocks noChangeAspect="1"/>
          </p:cNvPicPr>
          <p:nvPr/>
        </p:nvPicPr>
        <p:blipFill>
          <a:blip r:embed="rId2"/>
          <a:stretch>
            <a:fillRect/>
          </a:stretch>
        </p:blipFill>
        <p:spPr>
          <a:xfrm>
            <a:off x="1524000" y="1028700"/>
            <a:ext cx="9138920" cy="4569460"/>
          </a:xfrm>
          <a:prstGeom prst="rect">
            <a:avLst/>
          </a:prstGeom>
        </p:spPr>
      </p:pic>
    </p:spTree>
    <p:extLst>
      <p:ext uri="{BB962C8B-B14F-4D97-AF65-F5344CB8AC3E}">
        <p14:creationId xmlns:p14="http://schemas.microsoft.com/office/powerpoint/2010/main" val="2533106029"/>
      </p:ext>
    </p:extLst>
  </p:cSld>
  <p:clrMapOvr>
    <a:masterClrMapping/>
  </p:clrMapOvr>
</p:sld>
</file>

<file path=ppt/theme/theme1.xml><?xml version="1.0" encoding="utf-8"?>
<a:theme xmlns:a="http://schemas.openxmlformats.org/drawingml/2006/main" name="Office-thema">
  <a:themeElements>
    <a:clrScheme name="Aangepast 5">
      <a:dk1>
        <a:srgbClr val="1B223F"/>
      </a:dk1>
      <a:lt1>
        <a:srgbClr val="FFFFFF"/>
      </a:lt1>
      <a:dk2>
        <a:srgbClr val="CD4B89"/>
      </a:dk2>
      <a:lt2>
        <a:srgbClr val="316DAC"/>
      </a:lt2>
      <a:accent1>
        <a:srgbClr val="2781E5"/>
      </a:accent1>
      <a:accent2>
        <a:srgbClr val="4CD4A5"/>
      </a:accent2>
      <a:accent3>
        <a:srgbClr val="3FAB84"/>
      </a:accent3>
      <a:accent4>
        <a:srgbClr val="358969"/>
      </a:accent4>
      <a:accent5>
        <a:srgbClr val="29654C"/>
      </a:accent5>
      <a:accent6>
        <a:srgbClr val="1F4A37"/>
      </a:accent6>
      <a:hlink>
        <a:srgbClr val="1B223F"/>
      </a:hlink>
      <a:folHlink>
        <a:srgbClr val="1F435E"/>
      </a:folHlink>
    </a:clrScheme>
    <a:fontScheme name="Office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861129B16C7742B6F93953AE5ADC06" ma:contentTypeVersion="13" ma:contentTypeDescription="Een nieuw document maken." ma:contentTypeScope="" ma:versionID="7a57f4832cf70a4c10621cbb29b23211">
  <xsd:schema xmlns:xsd="http://www.w3.org/2001/XMLSchema" xmlns:xs="http://www.w3.org/2001/XMLSchema" xmlns:p="http://schemas.microsoft.com/office/2006/metadata/properties" xmlns:ns3="d18b5992-09d9-43be-b2b0-9f720ebe35d0" xmlns:ns4="2cf83778-3fe8-43ee-b5a3-dcb28ef47cc3" targetNamespace="http://schemas.microsoft.com/office/2006/metadata/properties" ma:root="true" ma:fieldsID="a45c2fdd6e7f78e0c137e6baa3302076" ns3:_="" ns4:_="">
    <xsd:import namespace="d18b5992-09d9-43be-b2b0-9f720ebe35d0"/>
    <xsd:import namespace="2cf83778-3fe8-43ee-b5a3-dcb28ef47cc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b5992-09d9-43be-b2b0-9f720ebe35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f83778-3fe8-43ee-b5a3-dcb28ef47cc3"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60C5AC-39F6-4850-B74B-214CCFC0C5B4}">
  <ds:schemaRefs>
    <ds:schemaRef ds:uri="http://schemas.microsoft.com/office/2006/documentManagement/types"/>
    <ds:schemaRef ds:uri="http://purl.org/dc/dcmitype/"/>
    <ds:schemaRef ds:uri="http://www.w3.org/XML/1998/namespace"/>
    <ds:schemaRef ds:uri="d18b5992-09d9-43be-b2b0-9f720ebe35d0"/>
    <ds:schemaRef ds:uri="http://purl.org/dc/terms/"/>
    <ds:schemaRef ds:uri="http://schemas.openxmlformats.org/package/2006/metadata/core-properties"/>
    <ds:schemaRef ds:uri="http://schemas.microsoft.com/office/infopath/2007/PartnerControls"/>
    <ds:schemaRef ds:uri="2cf83778-3fe8-43ee-b5a3-dcb28ef47cc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39194DA-5D05-4BB5-9B3A-C8781BA77EA2}">
  <ds:schemaRefs>
    <ds:schemaRef ds:uri="http://schemas.microsoft.com/sharepoint/v3/contenttype/forms"/>
  </ds:schemaRefs>
</ds:datastoreItem>
</file>

<file path=customXml/itemProps3.xml><?xml version="1.0" encoding="utf-8"?>
<ds:datastoreItem xmlns:ds="http://schemas.openxmlformats.org/officeDocument/2006/customXml" ds:itemID="{914B5B2D-6AB4-40CC-804A-D175EFA56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b5992-09d9-43be-b2b0-9f720ebe35d0"/>
    <ds:schemaRef ds:uri="2cf83778-3fe8-43ee-b5a3-dcb28ef47c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23189</TotalTime>
  <Words>2145</Words>
  <Application>Microsoft Office PowerPoint</Application>
  <PresentationFormat>Breedbeeld</PresentationFormat>
  <Paragraphs>268</Paragraphs>
  <Slides>33</Slides>
  <Notes>18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33</vt:i4>
      </vt:variant>
    </vt:vector>
  </HeadingPairs>
  <TitlesOfParts>
    <vt:vector size="36" baseType="lpstr">
      <vt:lpstr>Arial</vt:lpstr>
      <vt:lpstr>Calibri</vt:lpstr>
      <vt:lpstr>Office-thema</vt:lpstr>
      <vt:lpstr>PowerPoint-presentatie</vt:lpstr>
      <vt:lpstr>PowerPoint-presentatie</vt:lpstr>
      <vt:lpstr>PowerPoint-presentatie</vt:lpstr>
      <vt:lpstr>SCHENKEN Belangrijkste begrippen samengevat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Erven Belangrijkste begrippen samengevat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ERFENIS NALATEN (BIJ OVERLIJDEN) Wat zijn de mogelijkheden?</vt:lpstr>
      <vt:lpstr>PowerPoint-presentatie</vt:lpstr>
      <vt:lpstr>PowerPoint-presentatie</vt:lpstr>
      <vt:lpstr>PowerPoint-presentatie</vt:lpstr>
      <vt:lpstr>ERFENIS KRIJGEN Drie mogelijkheden</vt:lpstr>
      <vt:lpstr>PowerPoint-presentatie</vt:lpstr>
      <vt:lpstr>PowerPoint-presentatie</vt:lpstr>
      <vt:lpstr>PowerPoint-presentatie</vt:lpstr>
      <vt:lpstr>PowerPoint-presentatie</vt:lpstr>
      <vt:lpstr>PowerPoint-presentatie</vt:lpstr>
    </vt:vector>
  </TitlesOfParts>
  <Manager/>
  <Company>cumulus.co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Henk Douna</dc:creator>
  <cp:keywords/>
  <dc:description/>
  <cp:lastModifiedBy>Ruiter, J.P. de (RtH)</cp:lastModifiedBy>
  <cp:revision>830</cp:revision>
  <cp:lastPrinted>2015-04-29T17:44:10Z</cp:lastPrinted>
  <dcterms:created xsi:type="dcterms:W3CDTF">2015-04-24T10:22:55Z</dcterms:created>
  <dcterms:modified xsi:type="dcterms:W3CDTF">2020-03-25T23:37:58Z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0x01010027861129B16C7742B6F93953AE5ADC06</vt:lpwstr>
  </property>
</Properties>
</file>